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7" r:id="rId2"/>
    <p:sldId id="270" r:id="rId3"/>
    <p:sldId id="256" r:id="rId4"/>
    <p:sldId id="260" r:id="rId5"/>
    <p:sldId id="272" r:id="rId6"/>
    <p:sldId id="271" r:id="rId7"/>
    <p:sldId id="265" r:id="rId8"/>
    <p:sldId id="280" r:id="rId9"/>
    <p:sldId id="264" r:id="rId10"/>
    <p:sldId id="261" r:id="rId11"/>
    <p:sldId id="266" r:id="rId12"/>
    <p:sldId id="279" r:id="rId13"/>
    <p:sldId id="278" r:id="rId14"/>
    <p:sldId id="275" r:id="rId15"/>
    <p:sldId id="277" r:id="rId16"/>
    <p:sldId id="276" r:id="rId17"/>
    <p:sldId id="281" r:id="rId18"/>
    <p:sldId id="282" r:id="rId19"/>
    <p:sldId id="283" r:id="rId20"/>
    <p:sldId id="284" r:id="rId21"/>
  </p:sldIdLst>
  <p:sldSz cx="9144000" cy="6858000" type="screen4x3"/>
  <p:notesSz cx="6662738" cy="98329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87" autoAdjust="0"/>
  </p:normalViewPr>
  <p:slideViewPr>
    <p:cSldViewPr>
      <p:cViewPr>
        <p:scale>
          <a:sx n="73" d="100"/>
          <a:sy n="73" d="100"/>
        </p:scale>
        <p:origin x="-1080" y="-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773488" y="0"/>
            <a:ext cx="2887662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2BFD612-D446-494D-B135-B78928EB7553}" type="datetimeFigureOut">
              <a:rPr lang="en-US"/>
              <a:pPr>
                <a:defRPr/>
              </a:pPr>
              <a:t>1/21/2012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339263"/>
            <a:ext cx="2887663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773488" y="9339263"/>
            <a:ext cx="2887662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3CB74DD-E1DD-401A-A963-D067CFD166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2020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773488" y="0"/>
            <a:ext cx="2887662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64F6372E-5063-4DF7-86C1-E8002189FDB2}" type="datetimeFigureOut">
              <a:rPr lang="en-US"/>
              <a:pPr>
                <a:defRPr/>
              </a:pPr>
              <a:t>1/21/2012</a:t>
            </a:fld>
            <a:endParaRPr lang="en-US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874713" y="738188"/>
            <a:ext cx="4914900" cy="36861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66750" y="4670425"/>
            <a:ext cx="5329238" cy="4424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en-US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39263"/>
            <a:ext cx="2887663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773488" y="9339263"/>
            <a:ext cx="2887662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4AE29C39-6071-45F2-BD23-8CEAC9C532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7039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Plassholder for notater 2"/>
          <p:cNvSpPr>
            <a:spLocks noGrp="1"/>
          </p:cNvSpPr>
          <p:nvPr>
            <p:ph type="body" idx="1"/>
          </p:nvPr>
        </p:nvSpPr>
        <p:spPr bwMode="auto">
          <a:xfrm>
            <a:off x="693738" y="4608513"/>
            <a:ext cx="5330825" cy="442595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fontAlgn="t" hangingPunct="1"/>
            <a:r>
              <a:rPr lang="en-US" smtClean="0"/>
              <a:t> b) sikre jordressursene, kvaliteter i landskapet og vern av verdifulle landskap og kulturmiljøer </a:t>
            </a:r>
          </a:p>
          <a:p>
            <a:pPr eaLnBrk="1" fontAlgn="t" hangingPunct="1"/>
            <a:r>
              <a:rPr lang="en-US" smtClean="0"/>
              <a:t>c) sikre naturgrunnlaget for samisk kultur, næringsutøvelse og samfunnsliv d) legge til rette for verdiskaping og næringsutvikling 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Planleggingen skal fremme helhet ved at sektorer, oppgaver og interesser i et område ses i sammenheng gjennom samordning og samarbeid om oppgaveløsning mellom sektormyndigheter og mellom statlige, regionale og kommunale organer, private organisasjoner og institusjoner, og allmennheten.</a:t>
            </a:r>
          </a:p>
        </p:txBody>
      </p:sp>
      <p:sp>
        <p:nvSpPr>
          <p:cNvPr id="24580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3427414-80AB-452A-883F-72BFA4559650}" type="slidenum">
              <a:rPr lang="nn-NO" smtClean="0">
                <a:latin typeface="Arial" pitchFamily="34" charset="0"/>
              </a:rPr>
              <a:pPr/>
              <a:t>6</a:t>
            </a:fld>
            <a:endParaRPr lang="nn-N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7C7919C-DE30-497F-8FAD-E79FD20EB684}" type="slidenum">
              <a:rPr lang="nn-NO" smtClean="0">
                <a:latin typeface="Arial" pitchFamily="34" charset="0"/>
              </a:rPr>
              <a:pPr/>
              <a:t>20</a:t>
            </a:fld>
            <a:endParaRPr lang="nn-NO" smtClean="0">
              <a:latin typeface="Arial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b-NO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n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BE0D3-64E5-4F68-B83E-CCA2C0CE5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9031C-4556-4988-A44A-D87C0F1CD1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2B2D6-B569-4D26-970E-AF9EBE894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984739" y="1981200"/>
            <a:ext cx="3692769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818185" y="1981200"/>
            <a:ext cx="3692769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E0F03-FCFF-445A-AA60-A3ED852AAC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8F854-8FA5-4F6F-AA8C-2E5F58A2D3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6C4C8-363F-4F48-AF64-32D94D4338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38DD4-3F13-40B7-BD80-EA0B372F68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DA107-8065-44BF-9D5B-CADD87127F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nn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3E143-3955-4D91-A4E5-6EC16604BE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DEC8D3-89D3-472F-BE99-D1B1072BA4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1881554" cy="54864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984738" y="609600"/>
            <a:ext cx="5503985" cy="54864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46D40-B4FE-4F1B-9546-93F4937C2E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nb-NO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6BC44-3195-4380-9035-9A6C9067693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55688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5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05175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5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3" rIns="95785" bIns="478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500">
                <a:latin typeface="Arial" charset="0"/>
              </a:defRPr>
            </a:lvl1pPr>
          </a:lstStyle>
          <a:p>
            <a:pPr>
              <a:defRPr/>
            </a:pPr>
            <a:fld id="{2B783871-6E4F-4C15-A9B6-D905998BA7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053" name="Group 8"/>
          <p:cNvGrpSpPr>
            <a:grpSpLocks/>
          </p:cNvGrpSpPr>
          <p:nvPr/>
        </p:nvGrpSpPr>
        <p:grpSpPr bwMode="auto">
          <a:xfrm>
            <a:off x="238125" y="719138"/>
            <a:ext cx="173038" cy="5943600"/>
            <a:chOff x="3600" y="3713"/>
            <a:chExt cx="340" cy="10440"/>
          </a:xfrm>
        </p:grpSpPr>
        <p:sp>
          <p:nvSpPr>
            <p:cNvPr id="1033" name="Line 9"/>
            <p:cNvSpPr>
              <a:spLocks noChangeShapeType="1"/>
            </p:cNvSpPr>
            <p:nvPr/>
          </p:nvSpPr>
          <p:spPr bwMode="auto">
            <a:xfrm>
              <a:off x="3600" y="3713"/>
              <a:ext cx="0" cy="10440"/>
            </a:xfrm>
            <a:prstGeom prst="line">
              <a:avLst/>
            </a:prstGeom>
            <a:noFill/>
            <a:ln w="1270">
              <a:solidFill>
                <a:srgbClr val="30447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nn-NO">
                <a:latin typeface="Arial" charset="0"/>
              </a:endParaRPr>
            </a:p>
          </p:txBody>
        </p:sp>
        <p:sp>
          <p:nvSpPr>
            <p:cNvPr id="1034" name="Line 10"/>
            <p:cNvSpPr>
              <a:spLocks noChangeShapeType="1"/>
            </p:cNvSpPr>
            <p:nvPr/>
          </p:nvSpPr>
          <p:spPr bwMode="auto">
            <a:xfrm>
              <a:off x="3687" y="3713"/>
              <a:ext cx="0" cy="10440"/>
            </a:xfrm>
            <a:prstGeom prst="line">
              <a:avLst/>
            </a:prstGeom>
            <a:noFill/>
            <a:ln w="1270">
              <a:solidFill>
                <a:srgbClr val="30447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nn-NO">
                <a:latin typeface="Arial" charset="0"/>
              </a:endParaRPr>
            </a:p>
          </p:txBody>
        </p:sp>
        <p:sp>
          <p:nvSpPr>
            <p:cNvPr id="1035" name="Line 11"/>
            <p:cNvSpPr>
              <a:spLocks noChangeShapeType="1"/>
            </p:cNvSpPr>
            <p:nvPr/>
          </p:nvSpPr>
          <p:spPr bwMode="auto">
            <a:xfrm>
              <a:off x="3772" y="3713"/>
              <a:ext cx="0" cy="10440"/>
            </a:xfrm>
            <a:prstGeom prst="line">
              <a:avLst/>
            </a:prstGeom>
            <a:noFill/>
            <a:ln w="1270">
              <a:solidFill>
                <a:srgbClr val="30447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nn-NO">
                <a:latin typeface="Arial" charset="0"/>
              </a:endParaRPr>
            </a:p>
          </p:txBody>
        </p:sp>
        <p:sp>
          <p:nvSpPr>
            <p:cNvPr id="1036" name="Line 12"/>
            <p:cNvSpPr>
              <a:spLocks noChangeShapeType="1"/>
            </p:cNvSpPr>
            <p:nvPr/>
          </p:nvSpPr>
          <p:spPr bwMode="auto">
            <a:xfrm>
              <a:off x="3853" y="3713"/>
              <a:ext cx="0" cy="10440"/>
            </a:xfrm>
            <a:prstGeom prst="line">
              <a:avLst/>
            </a:prstGeom>
            <a:noFill/>
            <a:ln w="1270">
              <a:solidFill>
                <a:srgbClr val="30447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nn-NO">
                <a:latin typeface="Arial" charset="0"/>
              </a:endParaRPr>
            </a:p>
          </p:txBody>
        </p:sp>
        <p:sp>
          <p:nvSpPr>
            <p:cNvPr id="1037" name="Line 13"/>
            <p:cNvSpPr>
              <a:spLocks noChangeShapeType="1"/>
            </p:cNvSpPr>
            <p:nvPr/>
          </p:nvSpPr>
          <p:spPr bwMode="auto">
            <a:xfrm>
              <a:off x="3940" y="3713"/>
              <a:ext cx="0" cy="10440"/>
            </a:xfrm>
            <a:prstGeom prst="line">
              <a:avLst/>
            </a:prstGeom>
            <a:noFill/>
            <a:ln w="1270">
              <a:solidFill>
                <a:srgbClr val="30447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>
                <a:defRPr/>
              </a:pPr>
              <a:endParaRPr lang="nn-NO">
                <a:latin typeface="Arial" charset="0"/>
              </a:endParaRPr>
            </a:p>
          </p:txBody>
        </p:sp>
      </p:grpSp>
      <p:sp>
        <p:nvSpPr>
          <p:cNvPr id="2054" name="Rectangle 26"/>
          <p:cNvSpPr>
            <a:spLocks noGrp="1" noChangeArrowheads="1"/>
          </p:cNvSpPr>
          <p:nvPr>
            <p:ph type="title"/>
          </p:nvPr>
        </p:nvSpPr>
        <p:spPr bwMode="auto">
          <a:xfrm>
            <a:off x="984250" y="609600"/>
            <a:ext cx="75263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 i malen</a:t>
            </a:r>
          </a:p>
        </p:txBody>
      </p:sp>
      <p:sp>
        <p:nvSpPr>
          <p:cNvPr id="2055" name="Rectangle 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84250" y="1981200"/>
            <a:ext cx="752633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</p:txBody>
      </p:sp>
      <p:pic>
        <p:nvPicPr>
          <p:cNvPr id="2056" name="Bilde 17" descr="RiksvEmbetFarge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00025" y="142875"/>
            <a:ext cx="1846263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</p:sldLayoutIdLst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5pPr>
      <a:lvl6pPr marL="457200" algn="l" defTabSz="957263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6pPr>
      <a:lvl7pPr marL="914400" algn="l" defTabSz="957263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7pPr>
      <a:lvl8pPr marL="1371600" algn="l" defTabSz="957263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8pPr>
      <a:lvl9pPr marL="1828800" algn="l" defTabSz="957263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charset="0"/>
        </a:defRPr>
      </a:lvl9pPr>
    </p:titleStyle>
    <p:bodyStyle>
      <a:lvl1pPr marL="290513" indent="-2905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62000" indent="-280988" algn="l" defTabSz="957263" rtl="0" eaLnBrk="0" fontAlgn="base" hangingPunct="0">
        <a:lnSpc>
          <a:spcPct val="200000"/>
        </a:lnSpc>
        <a:spcBef>
          <a:spcPct val="20000"/>
        </a:spcBef>
        <a:spcAft>
          <a:spcPct val="0"/>
        </a:spcAft>
        <a:buAutoNum type="arabicPeriod"/>
        <a:defRPr sz="2000">
          <a:solidFill>
            <a:schemeClr val="tx1"/>
          </a:solidFill>
          <a:latin typeface="+mn-lt"/>
        </a:defRPr>
      </a:lvl2pPr>
      <a:lvl3pPr marL="1243013" indent="-2905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3pPr>
      <a:lvl4pPr marL="2308225" indent="-4000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Times New Roman" pitchFamily="18" charset="0"/>
        </a:defRPr>
      </a:lvl4pPr>
      <a:lvl5pPr marL="2898775" indent="-400050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Times New Roman" pitchFamily="18" charset="0"/>
        </a:defRPr>
      </a:lvl5pPr>
      <a:lvl6pPr marL="3355975" indent="-400050" algn="l" defTabSz="957263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Times New Roman" pitchFamily="18" charset="0"/>
        </a:defRPr>
      </a:lvl6pPr>
      <a:lvl7pPr marL="3813175" indent="-400050" algn="l" defTabSz="957263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Times New Roman" pitchFamily="18" charset="0"/>
        </a:defRPr>
      </a:lvl7pPr>
      <a:lvl8pPr marL="4270375" indent="-400050" algn="l" defTabSz="957263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Times New Roman" pitchFamily="18" charset="0"/>
        </a:defRPr>
      </a:lvl8pPr>
      <a:lvl9pPr marL="4727575" indent="-400050" algn="l" defTabSz="957263" rtl="0" eaLnBrk="1" fontAlgn="base" hangingPunct="1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nesstar.shdir.no/kommunebarometer/" TargetMode="External"/><Relationship Id="rId2" Type="http://schemas.openxmlformats.org/officeDocument/2006/relationships/hyperlink" Target="http://www.helsedir.no/kommunehelseprofile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elsebiblioteket.no/" TargetMode="External"/><Relationship Id="rId5" Type="http://schemas.openxmlformats.org/officeDocument/2006/relationships/hyperlink" Target="http://www.ssb.no/kostra" TargetMode="External"/><Relationship Id="rId4" Type="http://schemas.openxmlformats.org/officeDocument/2006/relationships/hyperlink" Target="http://www.fhi.no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Microsoft_Excel_97-2003-regneark1.xls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/>
          <p:cNvPicPr>
            <a:picLocks noChangeAspect="1" noChangeArrowheads="1"/>
          </p:cNvPicPr>
          <p:nvPr/>
        </p:nvPicPr>
        <p:blipFill>
          <a:blip r:embed="rId2" cstate="print"/>
          <a:srcRect b="15392"/>
          <a:stretch>
            <a:fillRect/>
          </a:stretch>
        </p:blipFill>
        <p:spPr bwMode="auto">
          <a:xfrm>
            <a:off x="-152400" y="1143000"/>
            <a:ext cx="9144000" cy="688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ext Box 8"/>
          <p:cNvSpPr txBox="1">
            <a:spLocks noChangeArrowheads="1"/>
          </p:cNvSpPr>
          <p:nvPr/>
        </p:nvSpPr>
        <p:spPr bwMode="auto">
          <a:xfrm>
            <a:off x="4500563" y="6072188"/>
            <a:ext cx="28035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nb-NO" sz="1600">
                <a:solidFill>
                  <a:schemeClr val="bg2"/>
                </a:solidFill>
                <a:latin typeface="Calibri" pitchFamily="34" charset="0"/>
              </a:rPr>
              <a:t>Dahlgren &amp; Whitehead 1991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400" smtClean="0"/>
              <a:t>Vidare folkehelsearbeid, ein del av planarbeidet i embeta?</a:t>
            </a:r>
            <a:endParaRPr lang="en-US" sz="2400" smtClean="0"/>
          </a:p>
        </p:txBody>
      </p:sp>
      <p:sp>
        <p:nvSpPr>
          <p:cNvPr id="5123" name="Plassholder for innhold 2"/>
          <p:cNvSpPr>
            <a:spLocks noGrp="1"/>
          </p:cNvSpPr>
          <p:nvPr>
            <p:ph idx="1"/>
          </p:nvPr>
        </p:nvSpPr>
        <p:spPr>
          <a:xfrm>
            <a:off x="990600" y="1524000"/>
            <a:ext cx="7526338" cy="5029200"/>
          </a:xfrm>
        </p:spPr>
        <p:txBody>
          <a:bodyPr/>
          <a:lstStyle/>
          <a:p>
            <a:pPr lvl="1" eaLnBrk="1" hangingPunct="1"/>
            <a:r>
              <a:rPr lang="nn-NO" sz="1400" smtClean="0"/>
              <a:t>Nytt lovverk</a:t>
            </a:r>
          </a:p>
          <a:p>
            <a:pPr lvl="2" eaLnBrk="1" hangingPunct="1"/>
            <a:r>
              <a:rPr lang="nn-NO" sz="1400" smtClean="0"/>
              <a:t>Ny PBL (m/ helsefokus)</a:t>
            </a:r>
          </a:p>
          <a:p>
            <a:pPr lvl="2" eaLnBrk="1" hangingPunct="1"/>
            <a:r>
              <a:rPr lang="nn-NO" sz="1400" smtClean="0"/>
              <a:t>Ny lov om folkehelse i Fylkeskommunen</a:t>
            </a:r>
          </a:p>
          <a:p>
            <a:pPr lvl="1" eaLnBrk="1" hangingPunct="1"/>
            <a:r>
              <a:rPr lang="nn-NO" sz="1400" smtClean="0"/>
              <a:t>Fylkeskommunen skal ha oversikt over helsetilstanden</a:t>
            </a:r>
          </a:p>
          <a:p>
            <a:pPr lvl="1" eaLnBrk="1" hangingPunct="1"/>
            <a:r>
              <a:rPr lang="nn-NO" sz="1400" smtClean="0"/>
              <a:t>Samhandlingsreforma vil styrke den kommunale oversikten over helsetilstanden?</a:t>
            </a:r>
          </a:p>
          <a:p>
            <a:pPr lvl="1" eaLnBrk="1" hangingPunct="1"/>
            <a:r>
              <a:rPr lang="nn-NO" sz="1400" smtClean="0"/>
              <a:t>Plan som eit reiskap i folkehelsearbeid, i forhold til bakenforliggende årsaker</a:t>
            </a:r>
            <a:endParaRPr lang="en-US" sz="1400" smtClean="0"/>
          </a:p>
          <a:p>
            <a:pPr lvl="2" eaLnBrk="1" hangingPunct="1"/>
            <a:r>
              <a:rPr lang="nn-NO" sz="1400" smtClean="0"/>
              <a:t>Levekårsfaktorar</a:t>
            </a:r>
            <a:endParaRPr lang="en-US" sz="1400" smtClean="0"/>
          </a:p>
          <a:p>
            <a:pPr lvl="2" eaLnBrk="1" hangingPunct="1"/>
            <a:r>
              <a:rPr lang="nn-NO" sz="1400" smtClean="0"/>
              <a:t>Livsstilssjukdomar</a:t>
            </a:r>
          </a:p>
          <a:p>
            <a:pPr lvl="1" eaLnBrk="1" hangingPunct="1"/>
            <a:r>
              <a:rPr lang="nn-NO" sz="1400" smtClean="0"/>
              <a:t>Helsedir skal kome med nye veilederar;</a:t>
            </a:r>
          </a:p>
          <a:p>
            <a:pPr lvl="2" eaLnBrk="1" hangingPunct="1"/>
            <a:r>
              <a:rPr lang="nn-NO" sz="1400" smtClean="0"/>
              <a:t>Samfunnsdelen, demografi, oppvekst data m.m.</a:t>
            </a:r>
          </a:p>
          <a:p>
            <a:pPr lvl="2" eaLnBrk="1" hangingPunct="1"/>
            <a:r>
              <a:rPr lang="nn-NO" sz="1400" smtClean="0"/>
              <a:t>Bestemmelsar til arealdelen</a:t>
            </a:r>
          </a:p>
          <a:p>
            <a:pPr lvl="2" eaLnBrk="1" hangingPunct="1"/>
            <a:r>
              <a:rPr lang="nn-NO" sz="1400" smtClean="0"/>
              <a:t>Konsekvensvurderingar, helseperspektiv</a:t>
            </a:r>
          </a:p>
          <a:p>
            <a:pPr lvl="1" eaLnBrk="1" hangingPunct="1"/>
            <a:r>
              <a:rPr lang="nn-NO" sz="1400" smtClean="0"/>
              <a:t>Få til eit meir tverrfagleg samarbeid? Internt i avdelingane og mellom avdelingane</a:t>
            </a:r>
          </a:p>
          <a:p>
            <a:pPr lvl="1" eaLnBrk="1" hangingPunct="1"/>
            <a:r>
              <a:rPr lang="nn-NO" sz="1400" smtClean="0"/>
              <a:t>Planforum ein sentral møteplass</a:t>
            </a:r>
            <a:endParaRPr lang="en-US" sz="1400" smtClean="0"/>
          </a:p>
          <a:p>
            <a:pPr lvl="1" eaLnBrk="1" hangingPunct="1"/>
            <a:endParaRPr lang="en-US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tel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47800"/>
          </a:xfrm>
        </p:spPr>
        <p:txBody>
          <a:bodyPr/>
          <a:lstStyle/>
          <a:p>
            <a:pPr eaLnBrk="1" hangingPunct="1"/>
            <a:r>
              <a:rPr lang="nb-NO" smtClean="0"/>
              <a:t>To nivå i førebyggande og helsefremmande arbeid:</a:t>
            </a:r>
            <a:endParaRPr lang="en-US" smtClean="0"/>
          </a:p>
        </p:txBody>
      </p:sp>
      <p:sp>
        <p:nvSpPr>
          <p:cNvPr id="6147" name="Undertittel 2"/>
          <p:cNvSpPr>
            <a:spLocks noGrp="1"/>
          </p:cNvSpPr>
          <p:nvPr>
            <p:ph type="subTitle" idx="1"/>
          </p:nvPr>
        </p:nvSpPr>
        <p:spPr>
          <a:xfrm>
            <a:off x="685800" y="2667000"/>
            <a:ext cx="8077200" cy="3886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z="2000" b="1" smtClean="0"/>
              <a:t>Det store folkehelsearbeidet: </a:t>
            </a:r>
          </a:p>
          <a:p>
            <a:pPr eaLnBrk="1" hangingPunct="1">
              <a:lnSpc>
                <a:spcPct val="90000"/>
              </a:lnSpc>
            </a:pPr>
            <a:r>
              <a:rPr lang="nb-NO" sz="2000" b="1" smtClean="0"/>
              <a:t>	</a:t>
            </a:r>
            <a:r>
              <a:rPr lang="nb-NO" sz="2000" smtClean="0"/>
              <a:t>Velferdssamfunnet. Sikkerhet for arbeid, inntekt og bolig, rent vann, trygg mat, tilgang til natur, sosial tilhørighet osv osv. Mye av dette er politiske utfordringer.</a:t>
            </a:r>
          </a:p>
          <a:p>
            <a:pPr eaLnBrk="1" hangingPunct="1">
              <a:lnSpc>
                <a:spcPct val="90000"/>
              </a:lnSpc>
            </a:pPr>
            <a:endParaRPr lang="nb-NO" sz="2000" smtClean="0"/>
          </a:p>
          <a:p>
            <a:pPr eaLnBrk="1" hangingPunct="1">
              <a:lnSpc>
                <a:spcPct val="90000"/>
              </a:lnSpc>
            </a:pPr>
            <a:r>
              <a:rPr lang="nb-NO" sz="2000" b="1" smtClean="0"/>
              <a:t>Det lille folkehelsearbeidet: </a:t>
            </a:r>
          </a:p>
          <a:p>
            <a:pPr eaLnBrk="1" hangingPunct="1">
              <a:lnSpc>
                <a:spcPct val="90000"/>
              </a:lnSpc>
            </a:pPr>
            <a:r>
              <a:rPr lang="nb-NO" sz="2000" smtClean="0"/>
              <a:t>	Arbeid rettet mot de viktigste helsefaglige utfordringer. Fysisk aktivitet, overvekt, tobakksbruk, ernæring, alkohol og annen rus osv.                               Mye av dette er faglige utfordringer</a:t>
            </a:r>
            <a:r>
              <a:rPr lang="nb-NO" sz="320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Plassholder for lysbildenumm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3FEA73A-AE4D-472E-AA27-F400613B02FB}" type="slidenum">
              <a:rPr lang="nb-NO" smtClean="0">
                <a:latin typeface="Arial" pitchFamily="34" charset="0"/>
              </a:rPr>
              <a:pPr/>
              <a:t>4</a:t>
            </a:fld>
            <a:endParaRPr lang="nb-NO" smtClean="0">
              <a:latin typeface="Arial" pitchFamily="34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smtClean="0"/>
              <a:t>Ny plandel i Plan- og bygningslov</a:t>
            </a:r>
            <a:endParaRPr lang="nn-NO" sz="3600" smtClean="0"/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2209800"/>
            <a:ext cx="7526338" cy="4114800"/>
          </a:xfrm>
        </p:spPr>
        <p:txBody>
          <a:bodyPr/>
          <a:lstStyle/>
          <a:p>
            <a:pPr eaLnBrk="1" hangingPunct="1"/>
            <a:r>
              <a:rPr lang="nb-NO" sz="2500" smtClean="0"/>
              <a:t>Tredde i kraft 01.07.09 </a:t>
            </a:r>
          </a:p>
          <a:p>
            <a:pPr eaLnBrk="1" hangingPunct="1"/>
            <a:r>
              <a:rPr lang="nb-NO" sz="2500" smtClean="0"/>
              <a:t>Formålsparagrafen §1-1. Folkehelse/ helse går inn i forarbeida til lova, som ein del av bærekraftbegrepet. Prinsippet om universell utforming skal ivaretas i planlegginga og krava til det enkelte byggetiltaket.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800" smtClean="0"/>
              <a:t>Fremje befolkningens helse og motvirke sosiale skilnader, samt bidra til å førebygge kriminalitet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800" smtClean="0"/>
              <a:t>Samfunnsdelen skal gi retningslinjer for arealbruk</a:t>
            </a:r>
          </a:p>
          <a:p>
            <a:pPr lvl="1" eaLnBrk="1" hangingPunct="1">
              <a:lnSpc>
                <a:spcPct val="90000"/>
              </a:lnSpc>
            </a:pPr>
            <a:r>
              <a:rPr lang="nb-NO" sz="1800" smtClean="0"/>
              <a:t>Medvirkningsparagrafen er styrka, kommunen har ei spesiell plikt til å tilrettelegge for grupper som krev ”spesiell tilrettelegging”</a:t>
            </a:r>
            <a:endParaRPr lang="nn-NO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600" smtClean="0"/>
              <a:t>Ny plandel i Plan- og bygningslov</a:t>
            </a:r>
            <a:endParaRPr lang="nn-NO" sz="360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fontAlgn="t" hangingPunct="1"/>
            <a:r>
              <a:rPr lang="nb-NO" sz="2000" b="1" smtClean="0"/>
              <a:t>§ 1-1.</a:t>
            </a:r>
            <a:r>
              <a:rPr lang="nb-NO" sz="2000" smtClean="0"/>
              <a:t> </a:t>
            </a:r>
            <a:r>
              <a:rPr lang="nb-NO" sz="2000" i="1" smtClean="0"/>
              <a:t>Lovens formål</a:t>
            </a:r>
            <a:r>
              <a:rPr lang="nb-NO" sz="2000" smtClean="0"/>
              <a:t> </a:t>
            </a:r>
          </a:p>
          <a:p>
            <a:pPr eaLnBrk="1" fontAlgn="t" hangingPunct="1"/>
            <a:r>
              <a:rPr lang="nb-NO" sz="2000" smtClean="0"/>
              <a:t>       Loven skal fremme bærekraftig utvikling til beste for den enkelte, samfunnet og framtidige generasjoner. </a:t>
            </a:r>
          </a:p>
          <a:p>
            <a:pPr eaLnBrk="1" fontAlgn="t" hangingPunct="1"/>
            <a:r>
              <a:rPr lang="nb-NO" sz="2000" smtClean="0"/>
              <a:t>       Planlegging etter loven skal bidra til å samordne statlige, regionale og kommunale oppgaver og gi grunnlag for vedtak om bruk og vern av ressurser. </a:t>
            </a:r>
          </a:p>
          <a:p>
            <a:pPr eaLnBrk="1" fontAlgn="t" hangingPunct="1"/>
            <a:r>
              <a:rPr lang="nb-NO" sz="2000" smtClean="0"/>
              <a:t>       </a:t>
            </a:r>
            <a:r>
              <a:rPr lang="nb-NO" sz="2000" u="sng" smtClean="0"/>
              <a:t>Prinsippet om universell utforming skal ivaretas i planleggingen og kravene til det enkelte byggetiltak. Det samme gjelder hensynet til barn og unges oppvekstvilkår og estetisk utforming av omgivelsene.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tel 1"/>
          <p:cNvSpPr>
            <a:spLocks noGrp="1"/>
          </p:cNvSpPr>
          <p:nvPr>
            <p:ph type="title"/>
          </p:nvPr>
        </p:nvSpPr>
        <p:spPr>
          <a:xfrm>
            <a:off x="984250" y="609600"/>
            <a:ext cx="7526338" cy="962025"/>
          </a:xfrm>
        </p:spPr>
        <p:txBody>
          <a:bodyPr/>
          <a:lstStyle/>
          <a:p>
            <a:pPr eaLnBrk="1" hangingPunct="1"/>
            <a:r>
              <a:rPr lang="nb-NO" sz="2800" smtClean="0"/>
              <a:t>Ny plandel i Plan- og bygningslov</a:t>
            </a:r>
            <a:endParaRPr lang="en-US" sz="2800" smtClean="0"/>
          </a:p>
        </p:txBody>
      </p:sp>
      <p:sp>
        <p:nvSpPr>
          <p:cNvPr id="9219" name="Plassholder for innhold 2"/>
          <p:cNvSpPr>
            <a:spLocks noGrp="1"/>
          </p:cNvSpPr>
          <p:nvPr>
            <p:ph idx="1"/>
          </p:nvPr>
        </p:nvSpPr>
        <p:spPr>
          <a:xfrm>
            <a:off x="984250" y="1571625"/>
            <a:ext cx="7526338" cy="4524375"/>
          </a:xfrm>
        </p:spPr>
        <p:txBody>
          <a:bodyPr/>
          <a:lstStyle/>
          <a:p>
            <a:pPr eaLnBrk="1" hangingPunct="1"/>
            <a:r>
              <a:rPr lang="nb-NO" sz="2400" b="1" smtClean="0"/>
              <a:t>§ 3-1.</a:t>
            </a:r>
            <a:r>
              <a:rPr lang="nb-NO" sz="2400" smtClean="0"/>
              <a:t> </a:t>
            </a:r>
            <a:r>
              <a:rPr lang="nb-NO" sz="2400" i="1" smtClean="0"/>
              <a:t>Oppgaver og hensyn i planlegging etter loven</a:t>
            </a:r>
            <a:r>
              <a:rPr lang="nb-NO" sz="2400" smtClean="0"/>
              <a:t> </a:t>
            </a:r>
          </a:p>
          <a:p>
            <a:pPr eaLnBrk="1" fontAlgn="t" hangingPunct="1"/>
            <a:r>
              <a:rPr lang="en-US" sz="1800" smtClean="0"/>
              <a:t>Innenfor rammen av § 1-1 skal planer etter denne lov: </a:t>
            </a:r>
          </a:p>
          <a:p>
            <a:pPr eaLnBrk="1" fontAlgn="t" hangingPunct="1"/>
            <a:r>
              <a:rPr lang="en-US" sz="1800" smtClean="0"/>
              <a:t>a) sette mål for den fysiske, miljømessige, økonomiske, sosiale og kulturelle utviklingen i kommuner og regioner, avklare samfunnsmessige behov og oppgaver, og angi hvordan oppgavene kan løses</a:t>
            </a:r>
          </a:p>
          <a:p>
            <a:pPr eaLnBrk="1" fontAlgn="t" hangingPunct="1"/>
            <a:r>
              <a:rPr lang="en-US" sz="1800" smtClean="0"/>
              <a:t>e) legge til rette for god forming av bygde omgivelser, gode bomiljøer og gode oppvekst- og levekår i alle deler av landet </a:t>
            </a:r>
          </a:p>
          <a:p>
            <a:pPr eaLnBrk="1" fontAlgn="t" hangingPunct="1"/>
            <a:r>
              <a:rPr lang="en-US" sz="1800" smtClean="0"/>
              <a:t>f) </a:t>
            </a:r>
            <a:r>
              <a:rPr lang="en-US" sz="1800" u="sng" smtClean="0"/>
              <a:t>fremme befolkningens helse og motvirke sosiale helseforskjeller, samt bidra til å forebygge kriminalitet </a:t>
            </a:r>
          </a:p>
          <a:p>
            <a:pPr eaLnBrk="1" fontAlgn="t" hangingPunct="1"/>
            <a:r>
              <a:rPr lang="en-US" sz="1800" smtClean="0"/>
              <a:t>g) ta klimahensyn gjennom løsninger for energiforsyning og transport h</a:t>
            </a:r>
            <a:r>
              <a:rPr lang="en-US" sz="1800" u="sng" smtClean="0"/>
              <a:t>) fremme samfunnssikkerhet ved å forebygge risiko for tap av liv, skade på helse, miljø og viktig infrastruktur, materielle verdier mv.       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600" smtClean="0"/>
              <a:t>Vestfold: "Helse i Plan”</a:t>
            </a:r>
            <a:br>
              <a:rPr lang="nb-NO" sz="2600" smtClean="0"/>
            </a:br>
            <a:r>
              <a:rPr lang="nb-NO" sz="2600" smtClean="0"/>
              <a:t>Statistikker – utvalgte områder</a:t>
            </a:r>
          </a:p>
        </p:txBody>
      </p:sp>
      <p:graphicFrame>
        <p:nvGraphicFramePr>
          <p:cNvPr id="48131" name="Group 3"/>
          <p:cNvGraphicFramePr>
            <a:graphicFrameLocks noGrp="1"/>
          </p:cNvGraphicFramePr>
          <p:nvPr>
            <p:ph idx="1"/>
          </p:nvPr>
        </p:nvGraphicFramePr>
        <p:xfrm>
          <a:off x="428625" y="1571625"/>
          <a:ext cx="8029604" cy="4913376"/>
        </p:xfrm>
        <a:graphic>
          <a:graphicData uri="http://schemas.openxmlformats.org/drawingml/2006/table">
            <a:tbl>
              <a:tblPr/>
              <a:tblGrid>
                <a:gridCol w="4014802"/>
                <a:gridCol w="4014802"/>
              </a:tblGrid>
              <a:tr h="46341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BEFOLKNING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Folkemengde og befolkningsvekst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Befolkningsandeler ulike aldersklasser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Innvandrerbefolkningen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Barn med innvandringsbakgrunn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BOLIGFORHOLD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Antall boliger etter bygningstype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Privathusholdninger etter husholdningstype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ØKONOMISK TRYGGHET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Inntekt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Trygd og sosialhjelp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Levekårsindeksen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SKOLE- OG ARBEIDSMULIGHET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Andel med høyere utdanning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Andel som dropper ut av videregående skole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Sykefravær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Sysselsetting og arbeidsledighet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Pendling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HJELP ETTER BEHOV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Barnehagedekning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Unge sosialhjelpstilfeller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Pleie- og omsorgstjenester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SOSIAL TILHØRIGHET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Antall skilsmisser og separasjoner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Valgdeltagelse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YTRE MILJØ OG SIKKERHET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Veitrafikkulykker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Gang- og sykkelveger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Lovbrudd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Utslipp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Forgiftninger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LEVEVANER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Tannhelse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Røyking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Alkoholvaner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Aborttall unge kvinner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" charset="0"/>
                          <a:ea typeface="Osaka" pitchFamily="1" charset="-128"/>
                        </a:rPr>
                        <a:t>Dødsårsaker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nb-NO" sz="2800" smtClean="0"/>
              <a:t>Lov om fylkeskommuners oppgaver i folkehelsearbeidet Ot.prp.nr.73 </a:t>
            </a:r>
            <a:br>
              <a:rPr lang="nb-NO" sz="2800" smtClean="0"/>
            </a:br>
            <a:r>
              <a:rPr lang="nb-NO" sz="2800" smtClean="0"/>
              <a:t>(2008 – 2009)</a:t>
            </a:r>
            <a:endParaRPr lang="en-US" sz="2800" smtClean="0"/>
          </a:p>
        </p:txBody>
      </p:sp>
      <p:sp>
        <p:nvSpPr>
          <p:cNvPr id="51203" name="Plassholder for innhold 2"/>
          <p:cNvSpPr>
            <a:spLocks noGrp="1"/>
          </p:cNvSpPr>
          <p:nvPr>
            <p:ph idx="1"/>
          </p:nvPr>
        </p:nvSpPr>
        <p:spPr>
          <a:solidFill>
            <a:schemeClr val="accent3"/>
          </a:solidFill>
          <a:ln>
            <a:solidFill>
              <a:schemeClr val="bg1"/>
            </a:solidFill>
          </a:ln>
        </p:spPr>
        <p:txBody>
          <a:bodyPr/>
          <a:lstStyle/>
          <a:p>
            <a:pPr eaLnBrk="1" fontAlgn="t" hangingPunct="1">
              <a:defRPr/>
            </a:pPr>
            <a:r>
              <a:rPr lang="nb-NO" sz="2000" i="1" dirty="0" smtClean="0"/>
              <a:t>§3 Fylkeskommunens oppgaver med å fremme folkehelse</a:t>
            </a:r>
            <a:r>
              <a:rPr lang="nb-NO" sz="2000" dirty="0" smtClean="0"/>
              <a:t> </a:t>
            </a:r>
            <a:r>
              <a:rPr lang="en-US" sz="2000" dirty="0" err="1" smtClean="0"/>
              <a:t>innen</a:t>
            </a:r>
            <a:r>
              <a:rPr lang="en-US" sz="2000" dirty="0" smtClean="0"/>
              <a:t> de </a:t>
            </a:r>
            <a:r>
              <a:rPr lang="en-US" sz="2000" dirty="0" err="1" smtClean="0"/>
              <a:t>oppgaver</a:t>
            </a:r>
            <a:r>
              <a:rPr lang="en-US" sz="2000" dirty="0" smtClean="0"/>
              <a:t> </a:t>
            </a:r>
            <a:r>
              <a:rPr lang="en-US" sz="2000" dirty="0" err="1" smtClean="0"/>
              <a:t>som</a:t>
            </a:r>
            <a:r>
              <a:rPr lang="en-US" sz="2000" dirty="0" smtClean="0"/>
              <a:t> </a:t>
            </a:r>
            <a:r>
              <a:rPr lang="en-US" sz="2000" dirty="0" err="1" smtClean="0"/>
              <a:t>fylkeskommunen</a:t>
            </a:r>
            <a:r>
              <a:rPr lang="en-US" sz="2000" dirty="0" smtClean="0"/>
              <a:t> </a:t>
            </a:r>
            <a:r>
              <a:rPr lang="en-US" sz="2000" dirty="0" err="1" smtClean="0"/>
              <a:t>er</a:t>
            </a:r>
            <a:r>
              <a:rPr lang="en-US" sz="2000" dirty="0" smtClean="0"/>
              <a:t> </a:t>
            </a:r>
            <a:r>
              <a:rPr lang="en-US" sz="2000" dirty="0" err="1" smtClean="0"/>
              <a:t>tillagt</a:t>
            </a:r>
            <a:r>
              <a:rPr lang="en-US" sz="2000" dirty="0" smtClean="0"/>
              <a:t>, </a:t>
            </a:r>
            <a:r>
              <a:rPr lang="en-US" sz="2000" dirty="0" err="1" smtClean="0"/>
              <a:t>herunder</a:t>
            </a:r>
            <a:r>
              <a:rPr lang="en-US" sz="2000" dirty="0" smtClean="0"/>
              <a:t> regional </a:t>
            </a:r>
            <a:r>
              <a:rPr lang="en-US" sz="2000" dirty="0" err="1" smtClean="0"/>
              <a:t>utvikling</a:t>
            </a:r>
            <a:r>
              <a:rPr lang="en-US" sz="2000" dirty="0" smtClean="0"/>
              <a:t> og </a:t>
            </a:r>
            <a:r>
              <a:rPr lang="en-US" sz="2000" dirty="0" err="1" smtClean="0"/>
              <a:t>planlegging</a:t>
            </a:r>
            <a:r>
              <a:rPr lang="en-US" sz="2000" dirty="0" smtClean="0"/>
              <a:t>, </a:t>
            </a:r>
            <a:r>
              <a:rPr lang="en-US" sz="2000" dirty="0" err="1" smtClean="0"/>
              <a:t>forvaltning</a:t>
            </a:r>
            <a:r>
              <a:rPr lang="en-US" sz="2000" dirty="0" smtClean="0"/>
              <a:t> og </a:t>
            </a:r>
            <a:r>
              <a:rPr lang="en-US" sz="2000" dirty="0" err="1" smtClean="0"/>
              <a:t>tjenesteyting</a:t>
            </a:r>
            <a:r>
              <a:rPr lang="en-US" sz="2000" dirty="0" smtClean="0"/>
              <a:t>. </a:t>
            </a:r>
          </a:p>
          <a:p>
            <a:pPr eaLnBrk="1" fontAlgn="t" hangingPunct="1">
              <a:defRPr/>
            </a:pPr>
            <a:r>
              <a:rPr lang="en-US" sz="2000" dirty="0" err="1" smtClean="0">
                <a:solidFill>
                  <a:srgbClr val="FF0000"/>
                </a:solidFill>
              </a:rPr>
              <a:t>Fylkeskommunen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skal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være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pådriver</a:t>
            </a:r>
            <a:r>
              <a:rPr lang="en-US" sz="2000" dirty="0" smtClean="0">
                <a:solidFill>
                  <a:srgbClr val="FF0000"/>
                </a:solidFill>
              </a:rPr>
              <a:t> for, og </a:t>
            </a:r>
            <a:r>
              <a:rPr lang="en-US" sz="2000" dirty="0" err="1" smtClean="0">
                <a:solidFill>
                  <a:srgbClr val="FF0000"/>
                </a:solidFill>
              </a:rPr>
              <a:t>samordne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folkehelsearbeidet</a:t>
            </a:r>
            <a:r>
              <a:rPr lang="en-US" sz="2000" dirty="0" smtClean="0">
                <a:solidFill>
                  <a:srgbClr val="FF0000"/>
                </a:solidFill>
              </a:rPr>
              <a:t> i </a:t>
            </a:r>
            <a:r>
              <a:rPr lang="en-US" sz="2000" dirty="0" err="1" smtClean="0">
                <a:solidFill>
                  <a:srgbClr val="FF0000"/>
                </a:solidFill>
              </a:rPr>
              <a:t>fylket</a:t>
            </a:r>
            <a:r>
              <a:rPr lang="en-US" sz="2000" dirty="0" smtClean="0">
                <a:solidFill>
                  <a:srgbClr val="FF0000"/>
                </a:solidFill>
              </a:rPr>
              <a:t>, </a:t>
            </a:r>
            <a:r>
              <a:rPr lang="en-US" sz="2000" dirty="0" err="1" smtClean="0">
                <a:solidFill>
                  <a:srgbClr val="FF0000"/>
                </a:solidFill>
              </a:rPr>
              <a:t>bl.a</a:t>
            </a:r>
            <a:r>
              <a:rPr lang="en-US" sz="2000" dirty="0" smtClean="0">
                <a:solidFill>
                  <a:srgbClr val="FF0000"/>
                </a:solidFill>
              </a:rPr>
              <a:t>. </a:t>
            </a:r>
            <a:r>
              <a:rPr lang="en-US" sz="2000" dirty="0" err="1" smtClean="0">
                <a:solidFill>
                  <a:srgbClr val="FF0000"/>
                </a:solidFill>
              </a:rPr>
              <a:t>gjennom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alliansebygging</a:t>
            </a:r>
            <a:r>
              <a:rPr lang="en-US" sz="2000" dirty="0" smtClean="0">
                <a:solidFill>
                  <a:srgbClr val="FF0000"/>
                </a:solidFill>
              </a:rPr>
              <a:t> og </a:t>
            </a:r>
            <a:r>
              <a:rPr lang="en-US" sz="2000" dirty="0" err="1" smtClean="0">
                <a:solidFill>
                  <a:srgbClr val="FF0000"/>
                </a:solidFill>
              </a:rPr>
              <a:t>partnerskap</a:t>
            </a:r>
            <a:r>
              <a:rPr lang="en-US" sz="2000" dirty="0" smtClean="0">
                <a:solidFill>
                  <a:srgbClr val="FF0000"/>
                </a:solidFill>
              </a:rPr>
              <a:t> og </a:t>
            </a:r>
            <a:r>
              <a:rPr lang="en-US" sz="2000" dirty="0" err="1" smtClean="0">
                <a:solidFill>
                  <a:srgbClr val="FF0000"/>
                </a:solidFill>
              </a:rPr>
              <a:t>ved</a:t>
            </a:r>
            <a:r>
              <a:rPr lang="en-US" sz="2000" dirty="0" smtClean="0">
                <a:solidFill>
                  <a:srgbClr val="FF0000"/>
                </a:solidFill>
              </a:rPr>
              <a:t> å </a:t>
            </a:r>
            <a:r>
              <a:rPr lang="en-US" sz="2000" dirty="0" err="1" smtClean="0">
                <a:solidFill>
                  <a:srgbClr val="FF0000"/>
                </a:solidFill>
              </a:rPr>
              <a:t>understøtte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kommunenes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folkehelsearbeid</a:t>
            </a:r>
            <a:r>
              <a:rPr lang="en-US" sz="2000" dirty="0" smtClean="0">
                <a:solidFill>
                  <a:srgbClr val="FF0000"/>
                </a:solidFill>
              </a:rPr>
              <a:t>. </a:t>
            </a:r>
          </a:p>
          <a:p>
            <a:pPr eaLnBrk="1" fontAlgn="t" hangingPunct="1">
              <a:defRPr/>
            </a:pPr>
            <a:r>
              <a:rPr lang="en-US" sz="2000" i="1" dirty="0" smtClean="0"/>
              <a:t>§4 </a:t>
            </a:r>
            <a:r>
              <a:rPr lang="en-US" sz="2000" i="1" dirty="0" err="1" smtClean="0"/>
              <a:t>Oversikt</a:t>
            </a:r>
            <a:r>
              <a:rPr lang="en-US" sz="2000" i="1" dirty="0" smtClean="0"/>
              <a:t> over </a:t>
            </a:r>
            <a:r>
              <a:rPr lang="en-US" sz="2000" i="1" dirty="0" err="1" smtClean="0"/>
              <a:t>helsetilstanden</a:t>
            </a:r>
            <a:r>
              <a:rPr lang="en-US" sz="2000" i="1" dirty="0" smtClean="0"/>
              <a:t> og </a:t>
            </a:r>
            <a:r>
              <a:rPr lang="en-US" sz="2000" i="1" dirty="0" err="1" smtClean="0"/>
              <a:t>påvirkningsfaktorer</a:t>
            </a:r>
            <a:r>
              <a:rPr lang="en-US" sz="2000" i="1" dirty="0" smtClean="0"/>
              <a:t> i </a:t>
            </a:r>
            <a:r>
              <a:rPr lang="en-US" sz="2000" i="1" dirty="0" err="1" smtClean="0"/>
              <a:t>fylket</a:t>
            </a:r>
            <a:r>
              <a:rPr lang="en-US" sz="2000" dirty="0" smtClean="0"/>
              <a:t> </a:t>
            </a:r>
          </a:p>
          <a:p>
            <a:pPr eaLnBrk="1" fontAlgn="t" hangingPunct="1">
              <a:buFontTx/>
              <a:buNone/>
              <a:defRPr/>
            </a:pPr>
            <a:r>
              <a:rPr lang="en-US" sz="2000" dirty="0" smtClean="0"/>
              <a:t>    </a:t>
            </a:r>
            <a:r>
              <a:rPr lang="en-US" sz="2000" dirty="0" err="1" smtClean="0"/>
              <a:t>Som</a:t>
            </a:r>
            <a:r>
              <a:rPr lang="en-US" sz="2000" dirty="0" smtClean="0"/>
              <a:t> </a:t>
            </a:r>
            <a:r>
              <a:rPr lang="en-US" sz="2000" dirty="0" err="1" smtClean="0"/>
              <a:t>grunnlag</a:t>
            </a:r>
            <a:r>
              <a:rPr lang="en-US" sz="2000" dirty="0" smtClean="0"/>
              <a:t> for </a:t>
            </a:r>
            <a:r>
              <a:rPr lang="en-US" sz="2000" dirty="0" err="1" smtClean="0"/>
              <a:t>folkehelsearbeidet</a:t>
            </a:r>
            <a:r>
              <a:rPr lang="en-US" sz="2000" dirty="0" smtClean="0"/>
              <a:t> i </a:t>
            </a:r>
            <a:r>
              <a:rPr lang="en-US" sz="2000" dirty="0" err="1" smtClean="0"/>
              <a:t>fylket</a:t>
            </a:r>
            <a:r>
              <a:rPr lang="en-US" sz="2000" dirty="0" smtClean="0"/>
              <a:t>, </a:t>
            </a:r>
            <a:r>
              <a:rPr lang="en-US" sz="2000" dirty="0" err="1" smtClean="0"/>
              <a:t>jf</a:t>
            </a:r>
            <a:r>
              <a:rPr lang="en-US" sz="2000" dirty="0" smtClean="0"/>
              <a:t>. § 3, </a:t>
            </a:r>
            <a:r>
              <a:rPr lang="en-US" sz="2000" dirty="0" err="1" smtClean="0"/>
              <a:t>skal</a:t>
            </a:r>
            <a:r>
              <a:rPr lang="en-US" sz="2000" dirty="0" smtClean="0"/>
              <a:t> </a:t>
            </a:r>
            <a:r>
              <a:rPr lang="en-US" sz="2000" dirty="0" err="1" smtClean="0"/>
              <a:t>fylkeskommunen</a:t>
            </a:r>
            <a:r>
              <a:rPr lang="en-US" sz="2000" dirty="0" smtClean="0"/>
              <a:t> ha den </a:t>
            </a:r>
            <a:r>
              <a:rPr lang="en-US" sz="2000" dirty="0" err="1" smtClean="0"/>
              <a:t>nødvendige</a:t>
            </a:r>
            <a:r>
              <a:rPr lang="en-US" sz="2000" dirty="0" smtClean="0"/>
              <a:t> </a:t>
            </a:r>
            <a:r>
              <a:rPr lang="en-US" sz="2000" dirty="0" err="1" smtClean="0"/>
              <a:t>oversikt</a:t>
            </a:r>
            <a:r>
              <a:rPr lang="en-US" sz="2000" dirty="0" smtClean="0"/>
              <a:t> over </a:t>
            </a:r>
            <a:r>
              <a:rPr lang="en-US" sz="2000" dirty="0" err="1" smtClean="0"/>
              <a:t>helsetilstanden</a:t>
            </a:r>
            <a:r>
              <a:rPr lang="en-US" sz="2000" dirty="0" smtClean="0"/>
              <a:t> i </a:t>
            </a:r>
            <a:r>
              <a:rPr lang="en-US" sz="2000" dirty="0" err="1" smtClean="0"/>
              <a:t>fylket</a:t>
            </a:r>
            <a:r>
              <a:rPr lang="en-US" sz="2000" dirty="0" smtClean="0"/>
              <a:t> og de </a:t>
            </a:r>
            <a:r>
              <a:rPr lang="en-US" sz="2000" dirty="0" err="1" smtClean="0"/>
              <a:t>faktorer</a:t>
            </a:r>
            <a:r>
              <a:rPr lang="en-US" sz="2000" dirty="0" smtClean="0"/>
              <a:t> </a:t>
            </a:r>
            <a:r>
              <a:rPr lang="en-US" sz="2000" dirty="0" err="1" smtClean="0"/>
              <a:t>som</a:t>
            </a:r>
            <a:r>
              <a:rPr lang="en-US" sz="2000" dirty="0" smtClean="0"/>
              <a:t> </a:t>
            </a:r>
            <a:r>
              <a:rPr lang="en-US" sz="2000" dirty="0" err="1" smtClean="0"/>
              <a:t>kan</a:t>
            </a:r>
            <a:r>
              <a:rPr lang="en-US" sz="2000" dirty="0" smtClean="0"/>
              <a:t> </a:t>
            </a:r>
            <a:r>
              <a:rPr lang="en-US" sz="2000" dirty="0" err="1" smtClean="0"/>
              <a:t>virke</a:t>
            </a:r>
            <a:r>
              <a:rPr lang="en-US" sz="2000" dirty="0" smtClean="0"/>
              <a:t> inn </a:t>
            </a:r>
            <a:r>
              <a:rPr lang="en-US" sz="2000" dirty="0" err="1" smtClean="0"/>
              <a:t>på</a:t>
            </a:r>
            <a:r>
              <a:rPr lang="en-US" sz="2000" dirty="0" smtClean="0"/>
              <a:t> </a:t>
            </a:r>
            <a:r>
              <a:rPr lang="en-US" sz="2000" dirty="0" err="1" smtClean="0"/>
              <a:t>denne</a:t>
            </a:r>
            <a:r>
              <a:rPr lang="en-US" sz="2000" dirty="0" smtClean="0"/>
              <a:t>, </a:t>
            </a:r>
            <a:r>
              <a:rPr lang="en-US" sz="2000" dirty="0" err="1" smtClean="0"/>
              <a:t>herunder</a:t>
            </a:r>
            <a:r>
              <a:rPr lang="en-US" sz="2000" dirty="0" smtClean="0"/>
              <a:t> </a:t>
            </a:r>
            <a:r>
              <a:rPr lang="en-US" sz="2000" dirty="0" err="1" smtClean="0"/>
              <a:t>trekk</a:t>
            </a:r>
            <a:r>
              <a:rPr lang="en-US" sz="2000" dirty="0" smtClean="0"/>
              <a:t> </a:t>
            </a:r>
            <a:r>
              <a:rPr lang="en-US" sz="2000" dirty="0" err="1" smtClean="0"/>
              <a:t>ved</a:t>
            </a:r>
            <a:r>
              <a:rPr lang="en-US" sz="2000" dirty="0" smtClean="0"/>
              <a:t> </a:t>
            </a:r>
            <a:r>
              <a:rPr lang="en-US" sz="2000" dirty="0" err="1" smtClean="0"/>
              <a:t>utviklingen</a:t>
            </a:r>
            <a:r>
              <a:rPr lang="en-US" sz="2000" dirty="0" smtClean="0"/>
              <a:t> </a:t>
            </a:r>
            <a:r>
              <a:rPr lang="en-US" sz="2000" dirty="0" err="1" smtClean="0"/>
              <a:t>som</a:t>
            </a:r>
            <a:r>
              <a:rPr lang="en-US" sz="2000" dirty="0" smtClean="0"/>
              <a:t> </a:t>
            </a:r>
            <a:r>
              <a:rPr lang="en-US" sz="2000" dirty="0" err="1" smtClean="0"/>
              <a:t>kan</a:t>
            </a:r>
            <a:r>
              <a:rPr lang="en-US" sz="2000" dirty="0" smtClean="0"/>
              <a:t> </a:t>
            </a:r>
            <a:r>
              <a:rPr lang="en-US" sz="2000" dirty="0" err="1" smtClean="0"/>
              <a:t>skape</a:t>
            </a:r>
            <a:r>
              <a:rPr lang="en-US" sz="2000" dirty="0" smtClean="0"/>
              <a:t> </a:t>
            </a:r>
            <a:r>
              <a:rPr lang="en-US" sz="2000" dirty="0" err="1" smtClean="0"/>
              <a:t>eller</a:t>
            </a:r>
            <a:r>
              <a:rPr lang="en-US" sz="2000" dirty="0" smtClean="0"/>
              <a:t> </a:t>
            </a:r>
            <a:r>
              <a:rPr lang="en-US" sz="2000" dirty="0" err="1" smtClean="0"/>
              <a:t>opprettholde</a:t>
            </a:r>
            <a:r>
              <a:rPr lang="en-US" sz="2000" dirty="0" smtClean="0"/>
              <a:t> </a:t>
            </a:r>
            <a:r>
              <a:rPr lang="en-US" sz="2000" dirty="0" err="1" smtClean="0"/>
              <a:t>sosiale</a:t>
            </a:r>
            <a:r>
              <a:rPr lang="en-US" sz="2000" dirty="0" smtClean="0"/>
              <a:t> </a:t>
            </a:r>
            <a:r>
              <a:rPr lang="en-US" sz="2000" dirty="0" err="1" smtClean="0"/>
              <a:t>helseforskjeller</a:t>
            </a:r>
            <a:r>
              <a:rPr lang="en-US" sz="2000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500063"/>
            <a:ext cx="7989888" cy="914400"/>
          </a:xfrm>
        </p:spPr>
        <p:txBody>
          <a:bodyPr/>
          <a:lstStyle/>
          <a:p>
            <a:pPr eaLnBrk="1" hangingPunct="1"/>
            <a:r>
              <a:rPr lang="nb-NO" sz="3200" smtClean="0"/>
              <a:t>Verktøy for å skaffe relevante folkehelsedata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sz="2400" smtClean="0"/>
              <a:t>Kommunehelseprofiler </a:t>
            </a:r>
            <a:r>
              <a:rPr lang="nb-NO" sz="2400" smtClean="0">
                <a:hlinkClick r:id="rId2"/>
              </a:rPr>
              <a:t>www.helsedirektoratet.no/kommunehelseprofiler</a:t>
            </a:r>
            <a:r>
              <a:rPr lang="nb-NO" sz="2400" smtClean="0"/>
              <a:t> </a:t>
            </a:r>
          </a:p>
          <a:p>
            <a:pPr eaLnBrk="1" hangingPunct="1"/>
            <a:r>
              <a:rPr lang="nb-NO" sz="2400" smtClean="0"/>
              <a:t>Kommunebarometeret</a:t>
            </a:r>
          </a:p>
          <a:p>
            <a:pPr eaLnBrk="1" hangingPunct="1">
              <a:buFontTx/>
              <a:buNone/>
            </a:pPr>
            <a:r>
              <a:rPr lang="nb-NO" sz="2400" smtClean="0"/>
              <a:t>	</a:t>
            </a:r>
            <a:r>
              <a:rPr lang="nb-NO" sz="2400" smtClean="0">
                <a:hlinkClick r:id="rId3"/>
              </a:rPr>
              <a:t>http://nesstar.shdir.no/kommunebarometer/</a:t>
            </a:r>
            <a:r>
              <a:rPr lang="nb-NO" sz="2400" smtClean="0"/>
              <a:t> </a:t>
            </a:r>
          </a:p>
          <a:p>
            <a:pPr eaLnBrk="1" hangingPunct="1"/>
            <a:r>
              <a:rPr lang="nb-NO" sz="2400" smtClean="0"/>
              <a:t>Norgeshelsa</a:t>
            </a:r>
          </a:p>
          <a:p>
            <a:pPr eaLnBrk="1" hangingPunct="1">
              <a:buFontTx/>
              <a:buNone/>
            </a:pPr>
            <a:r>
              <a:rPr lang="nb-NO" sz="2400" smtClean="0"/>
              <a:t>	</a:t>
            </a:r>
            <a:r>
              <a:rPr lang="nb-NO" sz="2400" smtClean="0">
                <a:hlinkClick r:id="rId4"/>
              </a:rPr>
              <a:t>www.fhi.no</a:t>
            </a:r>
            <a:r>
              <a:rPr lang="nb-NO" sz="2400" smtClean="0"/>
              <a:t> </a:t>
            </a:r>
          </a:p>
          <a:p>
            <a:pPr eaLnBrk="1" hangingPunct="1"/>
            <a:r>
              <a:rPr lang="nb-NO" sz="2400" smtClean="0"/>
              <a:t>Kostra</a:t>
            </a:r>
          </a:p>
          <a:p>
            <a:pPr eaLnBrk="1" hangingPunct="1">
              <a:buFontTx/>
              <a:buNone/>
            </a:pPr>
            <a:r>
              <a:rPr lang="nb-NO" sz="2400" smtClean="0"/>
              <a:t> 	</a:t>
            </a:r>
            <a:r>
              <a:rPr lang="nb-NO" sz="2400" smtClean="0">
                <a:hlinkClick r:id="rId5"/>
              </a:rPr>
              <a:t>www.ssb.no/kostra</a:t>
            </a:r>
            <a:r>
              <a:rPr lang="nb-NO" sz="2400" smtClean="0"/>
              <a:t>  </a:t>
            </a:r>
          </a:p>
          <a:p>
            <a:pPr eaLnBrk="1" hangingPunct="1"/>
            <a:r>
              <a:rPr lang="nb-NO" sz="2400" smtClean="0"/>
              <a:t>Helsebiblioteket</a:t>
            </a:r>
          </a:p>
          <a:p>
            <a:pPr eaLnBrk="1" hangingPunct="1">
              <a:buFontTx/>
              <a:buNone/>
            </a:pPr>
            <a:r>
              <a:rPr lang="nb-NO" sz="2400" smtClean="0"/>
              <a:t>	</a:t>
            </a:r>
            <a:r>
              <a:rPr lang="nb-NO" sz="2400" smtClean="0">
                <a:hlinkClick r:id="rId6"/>
              </a:rPr>
              <a:t>www.helsebiblioteket.no</a:t>
            </a:r>
            <a:r>
              <a:rPr lang="nb-NO" sz="24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lassholder for lysbildenumm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23C2679-DA67-4C88-87E0-9EDBF6D1E9F5}" type="slidenum">
              <a:rPr lang="nb-NO" smtClean="0">
                <a:latin typeface="Arial" pitchFamily="34" charset="0"/>
              </a:rPr>
              <a:pPr/>
              <a:t>10</a:t>
            </a:fld>
            <a:endParaRPr lang="nb-NO" smtClean="0">
              <a:latin typeface="Arial" pitchFamily="34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mtClean="0"/>
              <a:t>Kommunehelseprofiler</a:t>
            </a:r>
            <a:endParaRPr lang="nn-NO" smtClean="0"/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84250" y="1981200"/>
            <a:ext cx="7526338" cy="4572000"/>
          </a:xfrm>
        </p:spPr>
        <p:txBody>
          <a:bodyPr/>
          <a:lstStyle/>
          <a:p>
            <a:pPr eaLnBrk="1" hangingPunct="1">
              <a:defRPr/>
            </a:pPr>
            <a:r>
              <a:rPr lang="nb-NO" sz="1800" dirty="0">
                <a:latin typeface="+mj-lt"/>
              </a:rPr>
              <a:t>Kommunebarometer</a:t>
            </a:r>
          </a:p>
          <a:p>
            <a:pPr lvl="1" eaLnBrk="1" hangingPunct="1">
              <a:defRPr/>
            </a:pPr>
            <a:r>
              <a:rPr lang="nb-NO" sz="1800" dirty="0">
                <a:latin typeface="+mj-lt"/>
              </a:rPr>
              <a:t>Barometeret viser </a:t>
            </a:r>
            <a:r>
              <a:rPr lang="nb-NO" sz="1800" dirty="0" err="1">
                <a:latin typeface="+mj-lt"/>
              </a:rPr>
              <a:t>korleis</a:t>
            </a:r>
            <a:r>
              <a:rPr lang="nb-NO" sz="1800" dirty="0">
                <a:latin typeface="+mj-lt"/>
              </a:rPr>
              <a:t> kommunen avvik frå landssnittet</a:t>
            </a:r>
          </a:p>
          <a:p>
            <a:pPr eaLnBrk="1" hangingPunct="1">
              <a:defRPr/>
            </a:pPr>
            <a:r>
              <a:rPr lang="nb-NO" sz="1800" dirty="0">
                <a:latin typeface="+mj-lt"/>
              </a:rPr>
              <a:t>Nye </a:t>
            </a:r>
            <a:r>
              <a:rPr lang="nb-NO" sz="1800" dirty="0" err="1">
                <a:latin typeface="+mj-lt"/>
              </a:rPr>
              <a:t>indikatorar</a:t>
            </a:r>
            <a:r>
              <a:rPr lang="nb-NO" sz="1800" dirty="0">
                <a:latin typeface="+mj-lt"/>
              </a:rPr>
              <a:t> i Kommunehelseprofiler</a:t>
            </a:r>
          </a:p>
          <a:p>
            <a:pPr lvl="1" eaLnBrk="1" hangingPunct="1">
              <a:defRPr/>
            </a:pPr>
            <a:r>
              <a:rPr lang="nb-NO" sz="1800" dirty="0">
                <a:latin typeface="+mj-lt"/>
              </a:rPr>
              <a:t>Fråfall i </a:t>
            </a:r>
            <a:r>
              <a:rPr lang="nb-NO" sz="1800" dirty="0" err="1">
                <a:latin typeface="+mj-lt"/>
              </a:rPr>
              <a:t>vidaregåande</a:t>
            </a:r>
            <a:r>
              <a:rPr lang="nb-NO" sz="1800" dirty="0">
                <a:latin typeface="+mj-lt"/>
              </a:rPr>
              <a:t> skule,</a:t>
            </a:r>
          </a:p>
          <a:p>
            <a:pPr lvl="1" eaLnBrk="1" hangingPunct="1">
              <a:defRPr/>
            </a:pPr>
            <a:r>
              <a:rPr lang="nb-NO" sz="1800" dirty="0" err="1">
                <a:latin typeface="+mj-lt"/>
              </a:rPr>
              <a:t>Lovbrot</a:t>
            </a:r>
            <a:endParaRPr lang="nb-NO" sz="1800" dirty="0">
              <a:latin typeface="+mj-lt"/>
            </a:endParaRPr>
          </a:p>
          <a:p>
            <a:pPr lvl="1" eaLnBrk="1" hangingPunct="1">
              <a:defRPr/>
            </a:pPr>
            <a:r>
              <a:rPr lang="nb-NO" sz="1800" dirty="0">
                <a:latin typeface="+mj-lt"/>
              </a:rPr>
              <a:t>Netto driftsutgifter pr </a:t>
            </a:r>
            <a:r>
              <a:rPr lang="nb-NO" sz="1800" dirty="0" err="1">
                <a:latin typeface="+mj-lt"/>
              </a:rPr>
              <a:t>innbyggar</a:t>
            </a:r>
            <a:r>
              <a:rPr lang="nb-NO" sz="1800" dirty="0">
                <a:latin typeface="+mj-lt"/>
              </a:rPr>
              <a:t> til idrett</a:t>
            </a:r>
          </a:p>
          <a:p>
            <a:pPr lvl="1" eaLnBrk="1" hangingPunct="1">
              <a:defRPr/>
            </a:pPr>
            <a:r>
              <a:rPr lang="nb-NO" sz="1800" dirty="0">
                <a:latin typeface="+mj-lt"/>
              </a:rPr>
              <a:t>Netto driftsutgifter til kultur i prosent av kommunens totale driftsutgifter</a:t>
            </a:r>
            <a:endParaRPr lang="nn-NO" sz="1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3200" smtClean="0"/>
              <a:t>Planlag – planforum, eit svar på?</a:t>
            </a:r>
            <a:r>
              <a:rPr lang="nb-NO" smtClean="0"/>
              <a:t/>
            </a:r>
            <a:br>
              <a:rPr lang="nb-NO" smtClean="0"/>
            </a:br>
            <a:endParaRPr lang="nb-NO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b-NO" smtClean="0"/>
              <a:t>Behov for betre kommunal samordning</a:t>
            </a:r>
          </a:p>
          <a:p>
            <a:pPr eaLnBrk="1" hangingPunct="1">
              <a:lnSpc>
                <a:spcPct val="90000"/>
              </a:lnSpc>
            </a:pPr>
            <a:r>
              <a:rPr lang="nb-NO" smtClean="0"/>
              <a:t>Lite systematisk arbeid med kommuneplanane sin samfunnsdel</a:t>
            </a:r>
          </a:p>
          <a:p>
            <a:pPr eaLnBrk="1" hangingPunct="1">
              <a:lnSpc>
                <a:spcPct val="90000"/>
              </a:lnSpc>
            </a:pPr>
            <a:r>
              <a:rPr lang="nb-NO" smtClean="0"/>
              <a:t>Arealfokus, tradisjonelt i kommuneplanarbeid</a:t>
            </a:r>
          </a:p>
          <a:p>
            <a:pPr eaLnBrk="1" hangingPunct="1">
              <a:lnSpc>
                <a:spcPct val="90000"/>
              </a:lnSpc>
            </a:pPr>
            <a:r>
              <a:rPr lang="nb-NO" smtClean="0"/>
              <a:t>Nye forventningar frå kommunane, staten og lovgivinga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862013"/>
            <a:ext cx="8162925" cy="762000"/>
          </a:xfrm>
        </p:spPr>
        <p:txBody>
          <a:bodyPr/>
          <a:lstStyle/>
          <a:p>
            <a:pPr eaLnBrk="1" hangingPunct="1"/>
            <a:r>
              <a:rPr lang="nn-NO" smtClean="0"/>
              <a:t>Ei reform er heilt nødvendig</a:t>
            </a:r>
            <a:endParaRPr lang="nb-NO" smtClean="0"/>
          </a:p>
        </p:txBody>
      </p:sp>
      <p:pic>
        <p:nvPicPr>
          <p:cNvPr id="15363" name="Picture 3" descr="2009-Stmeldperspekti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2060575"/>
            <a:ext cx="3444875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900113" y="2420938"/>
            <a:ext cx="36004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b-NO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971550" y="2133600"/>
            <a:ext cx="3529013" cy="372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n-NO" sz="2800"/>
              <a:t>Vidareføring av noverande utvikling ikkje berekraftig: </a:t>
            </a:r>
          </a:p>
          <a:p>
            <a:pPr>
              <a:buFontTx/>
              <a:buChar char="•"/>
            </a:pPr>
            <a:r>
              <a:rPr lang="nn-NO" sz="2800"/>
              <a:t> behovsauke</a:t>
            </a:r>
          </a:p>
          <a:p>
            <a:pPr>
              <a:buFontTx/>
              <a:buChar char="•"/>
            </a:pPr>
            <a:r>
              <a:rPr lang="nn-NO" sz="2800"/>
              <a:t> økonomi</a:t>
            </a:r>
          </a:p>
          <a:p>
            <a:pPr>
              <a:buFontTx/>
              <a:buChar char="•"/>
            </a:pPr>
            <a:r>
              <a:rPr lang="nn-NO" sz="2800"/>
              <a:t> personelltilgang</a:t>
            </a:r>
          </a:p>
          <a:p>
            <a:pPr>
              <a:spcBef>
                <a:spcPct val="50000"/>
              </a:spcBef>
            </a:pPr>
            <a:r>
              <a:rPr lang="nb-NO" sz="2800"/>
              <a:t>Pensjonsreforma og NAV-reforma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nb-NO" smtClean="0"/>
              <a:t>Prioritering</a:t>
            </a: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395288" y="1725613"/>
            <a:ext cx="8964612" cy="5159375"/>
            <a:chOff x="476" y="761"/>
            <a:chExt cx="5080" cy="3027"/>
          </a:xfrm>
        </p:grpSpPr>
        <p:graphicFrame>
          <p:nvGraphicFramePr>
            <p:cNvPr id="1026" name="Object 2"/>
            <p:cNvGraphicFramePr>
              <a:graphicFrameLocks noChangeAspect="1"/>
            </p:cNvGraphicFramePr>
            <p:nvPr/>
          </p:nvGraphicFramePr>
          <p:xfrm>
            <a:off x="476" y="761"/>
            <a:ext cx="4581" cy="30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" name="Chart" r:id="rId4" imgW="8067675" imgH="5153025" progId="Excel.Chart.8">
                    <p:embed/>
                  </p:oleObj>
                </mc:Choice>
                <mc:Fallback>
                  <p:oleObj name="Chart" r:id="rId4" imgW="8067675" imgH="5153025" progId="Excel.Chart.8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6" y="761"/>
                          <a:ext cx="4581" cy="30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2" name="Text Box 6"/>
            <p:cNvSpPr txBox="1">
              <a:spLocks noChangeArrowheads="1"/>
            </p:cNvSpPr>
            <p:nvPr/>
          </p:nvSpPr>
          <p:spPr bwMode="auto">
            <a:xfrm>
              <a:off x="4830" y="1071"/>
              <a:ext cx="544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nb-NO" sz="1600" b="1">
                  <a:solidFill>
                    <a:srgbClr val="00425C"/>
                  </a:solidFill>
                </a:rPr>
                <a:t>Norge</a:t>
              </a:r>
              <a:endParaRPr lang="nb-NO" sz="1600"/>
            </a:p>
          </p:txBody>
        </p:sp>
        <p:sp>
          <p:nvSpPr>
            <p:cNvPr id="1033" name="Text Box 7"/>
            <p:cNvSpPr txBox="1">
              <a:spLocks noChangeArrowheads="1"/>
            </p:cNvSpPr>
            <p:nvPr/>
          </p:nvSpPr>
          <p:spPr bwMode="auto">
            <a:xfrm>
              <a:off x="4830" y="1540"/>
              <a:ext cx="544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nb-NO" sz="1600" b="1">
                  <a:solidFill>
                    <a:srgbClr val="00425C"/>
                  </a:solidFill>
                </a:rPr>
                <a:t>Island</a:t>
              </a:r>
              <a:endParaRPr lang="nb-NO" sz="1600"/>
            </a:p>
          </p:txBody>
        </p:sp>
        <p:sp>
          <p:nvSpPr>
            <p:cNvPr id="1034" name="Text Box 8"/>
            <p:cNvSpPr txBox="1">
              <a:spLocks noChangeArrowheads="1"/>
            </p:cNvSpPr>
            <p:nvPr/>
          </p:nvSpPr>
          <p:spPr bwMode="auto">
            <a:xfrm>
              <a:off x="4830" y="1706"/>
              <a:ext cx="680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nb-NO" sz="1600" b="1">
                  <a:solidFill>
                    <a:srgbClr val="00425C"/>
                  </a:solidFill>
                </a:rPr>
                <a:t>Danmark</a:t>
              </a:r>
              <a:endParaRPr lang="nb-NO" sz="1600"/>
            </a:p>
          </p:txBody>
        </p:sp>
        <p:sp>
          <p:nvSpPr>
            <p:cNvPr id="1035" name="Text Box 9"/>
            <p:cNvSpPr txBox="1">
              <a:spLocks noChangeArrowheads="1"/>
            </p:cNvSpPr>
            <p:nvPr/>
          </p:nvSpPr>
          <p:spPr bwMode="auto">
            <a:xfrm>
              <a:off x="4830" y="1842"/>
              <a:ext cx="726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nb-NO" sz="1600" b="1">
                  <a:solidFill>
                    <a:srgbClr val="00425C"/>
                  </a:solidFill>
                </a:rPr>
                <a:t>Sverige</a:t>
              </a:r>
              <a:endParaRPr lang="nb-NO" sz="1600"/>
            </a:p>
          </p:txBody>
        </p:sp>
        <p:sp>
          <p:nvSpPr>
            <p:cNvPr id="1036" name="Text Box 10"/>
            <p:cNvSpPr txBox="1">
              <a:spLocks noChangeArrowheads="1"/>
            </p:cNvSpPr>
            <p:nvPr/>
          </p:nvSpPr>
          <p:spPr bwMode="auto">
            <a:xfrm>
              <a:off x="4830" y="2115"/>
              <a:ext cx="726" cy="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nb-NO" sz="1600" b="1">
                  <a:solidFill>
                    <a:srgbClr val="00425C"/>
                  </a:solidFill>
                </a:rPr>
                <a:t>Finland</a:t>
              </a:r>
              <a:endParaRPr lang="nb-NO" sz="1600"/>
            </a:p>
          </p:txBody>
        </p:sp>
      </p:grpSp>
      <p:sp>
        <p:nvSpPr>
          <p:cNvPr id="1029" name="Rectangle 11"/>
          <p:cNvSpPr>
            <a:spLocks noChangeArrowheads="1"/>
          </p:cNvSpPr>
          <p:nvPr/>
        </p:nvSpPr>
        <p:spPr bwMode="auto">
          <a:xfrm>
            <a:off x="971550" y="765175"/>
            <a:ext cx="7772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nb-NO" sz="3200">
                <a:solidFill>
                  <a:schemeClr val="tx2"/>
                </a:solidFill>
              </a:rPr>
              <a:t>Utvikling i helseutgifter per innbygger</a:t>
            </a:r>
          </a:p>
        </p:txBody>
      </p:sp>
      <p:sp>
        <p:nvSpPr>
          <p:cNvPr id="1030" name="Text Box 12"/>
          <p:cNvSpPr txBox="1">
            <a:spLocks noChangeArrowheads="1"/>
          </p:cNvSpPr>
          <p:nvPr/>
        </p:nvSpPr>
        <p:spPr bwMode="auto">
          <a:xfrm>
            <a:off x="7740650" y="6453188"/>
            <a:ext cx="16557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nb-NO" b="1">
                <a:solidFill>
                  <a:srgbClr val="00425C"/>
                </a:solidFill>
              </a:rPr>
              <a:t> </a:t>
            </a:r>
            <a:r>
              <a:rPr lang="nb-NO" sz="1400"/>
              <a:t>Kilde: OECD</a:t>
            </a:r>
          </a:p>
        </p:txBody>
      </p:sp>
      <p:pic>
        <p:nvPicPr>
          <p:cNvPr id="1031" name="Picture 13" descr="Hdir_stor_logo_farg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588" y="276225"/>
            <a:ext cx="2232025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samhandlingsreform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713" y="333375"/>
            <a:ext cx="4598987" cy="633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6"/>
          <p:cNvSpPr txBox="1">
            <a:spLocks noChangeArrowheads="1"/>
          </p:cNvSpPr>
          <p:nvPr/>
        </p:nvSpPr>
        <p:spPr bwMode="auto">
          <a:xfrm>
            <a:off x="5651500" y="2276475"/>
            <a:ext cx="3097213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3600"/>
              <a:t>Situasjons-    analyse</a:t>
            </a:r>
          </a:p>
          <a:p>
            <a:endParaRPr lang="nb-NO" sz="3600"/>
          </a:p>
          <a:p>
            <a:r>
              <a:rPr lang="nb-NO" sz="3600"/>
              <a:t>Mål – ønskt utvikling</a:t>
            </a:r>
          </a:p>
          <a:p>
            <a:endParaRPr lang="nb-NO" sz="3600"/>
          </a:p>
          <a:p>
            <a:r>
              <a:rPr lang="nb-NO" sz="3600"/>
              <a:t>Verkemiddel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Folkehelsearbeid</a:t>
            </a:r>
            <a:endParaRPr lang="en-US" smtClean="0"/>
          </a:p>
        </p:txBody>
      </p:sp>
      <p:sp>
        <p:nvSpPr>
          <p:cNvPr id="17411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smtClean="0"/>
              <a:t>Folkehelsearbeid er samfunnets samlede innsats for å fremme helse, redusere risiko for sykdom og skade, samt beskytte mot ytre helsetrusler</a:t>
            </a:r>
          </a:p>
          <a:p>
            <a:r>
              <a:rPr lang="nb-NO" sz="2400" smtClean="0"/>
              <a:t>Målet er flere leveår med god helse i befolkningen og å redusere sosiale helseforskjeller</a:t>
            </a:r>
          </a:p>
          <a:p>
            <a:r>
              <a:rPr lang="nb-NO" sz="2400" smtClean="0"/>
              <a:t>Strategien retter seg mot hele befolkningen</a:t>
            </a:r>
          </a:p>
          <a:p>
            <a:r>
              <a:rPr lang="nb-NO" sz="2400" smtClean="0"/>
              <a:t>I tillegg til helsesektorens innsatser, ligger påvirkningsfaktorer i alle samfunnssektorer</a:t>
            </a:r>
          </a:p>
          <a:p>
            <a:pPr algn="r">
              <a:buFontTx/>
              <a:buNone/>
            </a:pPr>
            <a:r>
              <a:rPr lang="nb-NO" sz="1600" smtClean="0"/>
              <a:t>St.meld.47; Samhandlingsreformen</a:t>
            </a:r>
            <a:endParaRPr lang="en-US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Samhandlingsreformen</a:t>
            </a:r>
            <a:endParaRPr lang="en-US" smtClean="0"/>
          </a:p>
        </p:txBody>
      </p:sp>
      <p:sp>
        <p:nvSpPr>
          <p:cNvPr id="18435" name="Rektangel 2"/>
          <p:cNvSpPr>
            <a:spLocks noChangeArrowheads="1"/>
          </p:cNvSpPr>
          <p:nvPr/>
        </p:nvSpPr>
        <p:spPr bwMode="auto">
          <a:xfrm>
            <a:off x="1071563" y="2214563"/>
            <a:ext cx="5786437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b="1"/>
              <a:t>Pasientene skal få bedre behandling der de bor. Det skal lønne seg å forebygge sykdom i forkant i stedet for å reparere i etterkant. Regjeringen vil satse mer på å unngå at folk blir syke og vil sørge for at det lønner seg for kommuner og sykehus å samarbeide. Dette er de viktigste målene i St. meld. nr. 47 (2008-2009), Samhandlingsreformen – Rett behandling – på rett sted – til rett tid, som i dag legges fram.</a:t>
            </a:r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Ny nasjonal helseplan</a:t>
            </a:r>
            <a:endParaRPr lang="nn-NO" smtClean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b-NO" sz="2000" smtClean="0"/>
              <a:t>Hovudlinjene frå Folkehelsemeldingen vert vidareført</a:t>
            </a:r>
          </a:p>
          <a:p>
            <a:pPr>
              <a:lnSpc>
                <a:spcPct val="90000"/>
              </a:lnSpc>
            </a:pPr>
            <a:r>
              <a:rPr lang="nb-NO" sz="2000" smtClean="0"/>
              <a:t>Redusere sosiale skilnader i helse som eit gjennomgangstema </a:t>
            </a:r>
          </a:p>
          <a:p>
            <a:pPr>
              <a:lnSpc>
                <a:spcPct val="90000"/>
              </a:lnSpc>
            </a:pPr>
            <a:r>
              <a:rPr lang="nb-NO" sz="2000" smtClean="0"/>
              <a:t>Omtale av helsetenesta si rolle i folkehelsearbeidet</a:t>
            </a:r>
          </a:p>
          <a:p>
            <a:pPr lvl="1">
              <a:lnSpc>
                <a:spcPct val="80000"/>
              </a:lnSpc>
            </a:pPr>
            <a:r>
              <a:rPr lang="nb-NO" sz="1600" smtClean="0"/>
              <a:t>Førebyggande innsats i ulike deler av tenesta</a:t>
            </a:r>
          </a:p>
          <a:p>
            <a:pPr>
              <a:lnSpc>
                <a:spcPct val="90000"/>
              </a:lnSpc>
            </a:pPr>
            <a:r>
              <a:rPr lang="nb-NO" sz="2000" smtClean="0"/>
              <a:t>Arbeidslivet som arena for førebygging og intervensjon</a:t>
            </a:r>
          </a:p>
          <a:p>
            <a:pPr>
              <a:lnSpc>
                <a:spcPct val="90000"/>
              </a:lnSpc>
            </a:pPr>
            <a:r>
              <a:rPr lang="nb-NO" sz="2000" smtClean="0"/>
              <a:t>Kan bli aktuelt å kople lokalbaserte aktivitetar nærare mot NAV</a:t>
            </a:r>
          </a:p>
          <a:p>
            <a:pPr>
              <a:lnSpc>
                <a:spcPct val="90000"/>
              </a:lnSpc>
            </a:pPr>
            <a:r>
              <a:rPr lang="nb-NO" sz="2000" smtClean="0"/>
              <a:t>Fastlegen skal bli navet i kommunehelsetenesta</a:t>
            </a:r>
          </a:p>
          <a:p>
            <a:pPr>
              <a:lnSpc>
                <a:spcPct val="90000"/>
              </a:lnSpc>
            </a:pPr>
            <a:r>
              <a:rPr lang="nb-NO" sz="2000" smtClean="0"/>
              <a:t>Styrking av skulehelsetenesta er eit viktig tiltak og mål i reforma. Ei kartlegging av kapasiteten vert gjennomført i desse dagar</a:t>
            </a:r>
          </a:p>
          <a:p>
            <a:pPr>
              <a:lnSpc>
                <a:spcPct val="90000"/>
              </a:lnSpc>
            </a:pPr>
            <a:r>
              <a:rPr lang="nn-NO" sz="2000" smtClean="0"/>
              <a:t>Nytt lågterskeltilbod i alle kommunar</a:t>
            </a:r>
          </a:p>
          <a:p>
            <a:pPr>
              <a:lnSpc>
                <a:spcPct val="90000"/>
              </a:lnSpc>
            </a:pPr>
            <a:r>
              <a:rPr lang="nn-NO" sz="2000" smtClean="0"/>
              <a:t>Lærings- og meistringssenter i kommunane</a:t>
            </a:r>
          </a:p>
          <a:p>
            <a:pPr>
              <a:lnSpc>
                <a:spcPct val="90000"/>
              </a:lnSpc>
            </a:pPr>
            <a:endParaRPr lang="nn-NO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Nye tiltak i kommunehelsetenesta?</a:t>
            </a:r>
            <a:endParaRPr lang="en-US" smtClean="0"/>
          </a:p>
        </p:txBody>
      </p:sp>
      <p:sp>
        <p:nvSpPr>
          <p:cNvPr id="2048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nn-NO" smtClean="0"/>
              <a:t>Kommunale lærings- og meistringstenester</a:t>
            </a:r>
          </a:p>
          <a:p>
            <a:pPr eaLnBrk="1" hangingPunct="1">
              <a:lnSpc>
                <a:spcPct val="90000"/>
              </a:lnSpc>
            </a:pPr>
            <a:r>
              <a:rPr lang="nn-NO" smtClean="0"/>
              <a:t>Tverrfaglege team</a:t>
            </a:r>
          </a:p>
          <a:p>
            <a:pPr eaLnBrk="1" hangingPunct="1">
              <a:lnSpc>
                <a:spcPct val="90000"/>
              </a:lnSpc>
            </a:pPr>
            <a:r>
              <a:rPr lang="nn-NO" smtClean="0"/>
              <a:t>Behandling av pasientar før, i staden for og etter sjukehusinnlegging </a:t>
            </a:r>
          </a:p>
          <a:p>
            <a:pPr eaLnBrk="1" hangingPunct="1">
              <a:lnSpc>
                <a:spcPct val="90000"/>
              </a:lnSpc>
            </a:pPr>
            <a:r>
              <a:rPr lang="nn-NO" smtClean="0"/>
              <a:t>Helseovervaking, folkehelsearbeid, samfunnsmedisinske oppgåver, planarbeid, samarbeidsavtalar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smtClean="0"/>
              <a:t>Nytt lågterskeltilbod til kommunane</a:t>
            </a:r>
            <a:endParaRPr lang="en-US" sz="3600" smtClean="0"/>
          </a:p>
        </p:txBody>
      </p:sp>
      <p:sp>
        <p:nvSpPr>
          <p:cNvPr id="21507" name="Plassholder for innhold 2"/>
          <p:cNvSpPr>
            <a:spLocks noGrp="1"/>
          </p:cNvSpPr>
          <p:nvPr>
            <p:ph idx="1"/>
          </p:nvPr>
        </p:nvSpPr>
        <p:spPr>
          <a:xfrm>
            <a:off x="609600" y="1752600"/>
            <a:ext cx="7900988" cy="4343400"/>
          </a:xfrm>
        </p:spPr>
        <p:txBody>
          <a:bodyPr/>
          <a:lstStyle/>
          <a:p>
            <a:r>
              <a:rPr lang="nb-NO" sz="2000" smtClean="0"/>
              <a:t>Frisklivsresept skal erstatte grøn resept</a:t>
            </a:r>
          </a:p>
          <a:p>
            <a:r>
              <a:rPr lang="nb-NO" sz="2000" smtClean="0"/>
              <a:t>Frisklivssresept skal verte eit tilbod til alle som vil endre livsstil</a:t>
            </a:r>
          </a:p>
          <a:p>
            <a:pPr lvl="1"/>
            <a:r>
              <a:rPr lang="nb-NO" sz="1400" smtClean="0"/>
              <a:t>Det er forslag om at alle som vil kan melde seg?</a:t>
            </a:r>
          </a:p>
          <a:p>
            <a:pPr lvl="1"/>
            <a:r>
              <a:rPr lang="nb-NO" sz="1400" smtClean="0"/>
              <a:t>Brukarane skal få tilbod om ein helsesamtale med vekt på endringsfokusert rådgiving</a:t>
            </a:r>
          </a:p>
          <a:p>
            <a:pPr lvl="1"/>
            <a:r>
              <a:rPr lang="nb-NO" sz="1400" smtClean="0"/>
              <a:t>I helsesamtalen skal oppfølgingsbehov kartleggast, og individuell plan for endring av livsstil utarbeidst</a:t>
            </a:r>
          </a:p>
          <a:p>
            <a:pPr lvl="1"/>
            <a:r>
              <a:rPr lang="nb-NO" sz="1400" smtClean="0"/>
              <a:t>Lågterskelsentralane  skal tilby intensive program og kurs innan fysisk aktivitet, kosthald og røykjeslutt</a:t>
            </a:r>
          </a:p>
          <a:p>
            <a:pPr lvl="1"/>
            <a:r>
              <a:rPr lang="nb-NO" sz="1400" smtClean="0"/>
              <a:t>Lågterskeltilbodet skal ha tilsett minst ein person med helsefagleg kompetanse (autorisasjon</a:t>
            </a:r>
            <a:r>
              <a:rPr lang="nb-NO" sz="1800" smtClean="0"/>
              <a:t>)</a:t>
            </a:r>
            <a:endParaRPr 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smtClean="0"/>
              <a:t>Aktivitetshåndboken</a:t>
            </a:r>
            <a:br>
              <a:rPr lang="nb-NO" sz="3600" smtClean="0"/>
            </a:br>
            <a:r>
              <a:rPr lang="nb-NO" sz="2400" smtClean="0"/>
              <a:t>Fysisk aktivitet i førebygging og behandling</a:t>
            </a:r>
            <a:endParaRPr lang="nn-NO" sz="240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1989138"/>
            <a:ext cx="7526338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nn-NO" sz="1900" smtClean="0"/>
              <a:t>Del 1 handlar om fysisk aktivitet i eit folkehelseperspektiv, med fokus på motivasjon, tilrettelegging og generelle aktivitetsråd. </a:t>
            </a:r>
          </a:p>
          <a:p>
            <a:pPr>
              <a:lnSpc>
                <a:spcPct val="90000"/>
              </a:lnSpc>
            </a:pPr>
            <a:r>
              <a:rPr lang="nn-NO" sz="1900" smtClean="0"/>
              <a:t>Del 2 presenterer konkrete råd for bruk av fysisk aktivitet i behandlinga av 33 ulike sjukdommar og tilstandar.</a:t>
            </a:r>
          </a:p>
          <a:p>
            <a:pPr>
              <a:lnSpc>
                <a:spcPct val="90000"/>
              </a:lnSpc>
            </a:pPr>
            <a:r>
              <a:rPr lang="nn-NO" sz="1900" b="1" smtClean="0"/>
              <a:t>Mellom anna er følgjande råd skissert for </a:t>
            </a:r>
            <a:r>
              <a:rPr lang="nn-NO" sz="1900" b="1" i="1" smtClean="0"/>
              <a:t>Avhengihet og misbruk:</a:t>
            </a:r>
            <a:r>
              <a:rPr lang="nn-NO" sz="1900" i="1" smtClean="0"/>
              <a:t> </a:t>
            </a:r>
          </a:p>
          <a:p>
            <a:pPr>
              <a:lnSpc>
                <a:spcPct val="90000"/>
              </a:lnSpc>
            </a:pPr>
            <a:r>
              <a:rPr lang="nb-NO" sz="1900" smtClean="0"/>
              <a:t>Organisert fysisk aktivitet og trening kan dempe subjektivt ubehag i den akutte abstinensfasen.</a:t>
            </a:r>
          </a:p>
          <a:p>
            <a:pPr>
              <a:lnSpc>
                <a:spcPct val="90000"/>
              </a:lnSpc>
            </a:pPr>
            <a:r>
              <a:rPr lang="nb-NO" sz="1900" smtClean="0"/>
              <a:t>Ein anna verknad av fysisk aktivitet i avgiftningsfasen er betre søvn</a:t>
            </a:r>
          </a:p>
          <a:p>
            <a:pPr>
              <a:lnSpc>
                <a:spcPct val="90000"/>
              </a:lnSpc>
            </a:pPr>
            <a:r>
              <a:rPr lang="nb-NO" sz="1900" smtClean="0"/>
              <a:t>Betring av fysisk form er den viktigaste langtidsverknaden av regelmessig fysisk aktivitet</a:t>
            </a:r>
          </a:p>
          <a:p>
            <a:pPr lvl="1">
              <a:lnSpc>
                <a:spcPct val="80000"/>
              </a:lnSpc>
            </a:pPr>
            <a:r>
              <a:rPr lang="nb-NO" sz="1400" smtClean="0"/>
              <a:t>Betre hjartefunksjon, perifer sirkulasjon, normalisering av blodsukkernivå og nevrologiske symptom</a:t>
            </a:r>
          </a:p>
          <a:p>
            <a:pPr lvl="1">
              <a:lnSpc>
                <a:spcPct val="80000"/>
              </a:lnSpc>
            </a:pPr>
            <a:r>
              <a:rPr lang="nb-NO" sz="1400" smtClean="0"/>
              <a:t>Reduksjon av depresjon og angst</a:t>
            </a:r>
            <a:endParaRPr lang="nn-NO" sz="1400" smtClean="0"/>
          </a:p>
          <a:p>
            <a:pPr>
              <a:lnSpc>
                <a:spcPct val="90000"/>
              </a:lnSpc>
            </a:pPr>
            <a:endParaRPr lang="nn-NO" sz="1900" smtClean="0"/>
          </a:p>
        </p:txBody>
      </p:sp>
      <p:pic>
        <p:nvPicPr>
          <p:cNvPr id="22532" name="Picture 4" descr="Aktivitetsh_ndboken__91029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188" y="476250"/>
            <a:ext cx="100806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iggjande A4">
  <a:themeElements>
    <a:clrScheme name="Liggjande A4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Liggjande A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iggjande A4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iggjande A4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ggjande A4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ggjande A4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ggjande A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ggjande A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ggjande A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iggjande A4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FF"/>
        </a:hlink>
        <a:folHlink>
          <a:srgbClr val="0000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Liggjande A4</Template>
  <TotalTime>586</TotalTime>
  <Words>1192</Words>
  <Application>Microsoft Office PowerPoint</Application>
  <PresentationFormat>Skjermfremvisning (4:3)</PresentationFormat>
  <Paragraphs>178</Paragraphs>
  <Slides>20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2" baseType="lpstr">
      <vt:lpstr>Liggjande A4</vt:lpstr>
      <vt:lpstr>Chart</vt:lpstr>
      <vt:lpstr>PowerPoint-presentasjon</vt:lpstr>
      <vt:lpstr>Vidare folkehelsearbeid, ein del av planarbeidet i embeta?</vt:lpstr>
      <vt:lpstr>To nivå i førebyggande og helsefremmande arbeid:</vt:lpstr>
      <vt:lpstr>Ny plandel i Plan- og bygningslov</vt:lpstr>
      <vt:lpstr>Ny plandel i Plan- og bygningslov</vt:lpstr>
      <vt:lpstr>Ny plandel i Plan- og bygningslov</vt:lpstr>
      <vt:lpstr>Vestfold: "Helse i Plan” Statistikker – utvalgte områder</vt:lpstr>
      <vt:lpstr>Lov om fylkeskommuners oppgaver i folkehelsearbeidet Ot.prp.nr.73  (2008 – 2009)</vt:lpstr>
      <vt:lpstr>Verktøy for å skaffe relevante folkehelsedata </vt:lpstr>
      <vt:lpstr>Kommunehelseprofiler</vt:lpstr>
      <vt:lpstr>Planlag – planforum, eit svar på? </vt:lpstr>
      <vt:lpstr>Ei reform er heilt nødvendig</vt:lpstr>
      <vt:lpstr>Prioritering</vt:lpstr>
      <vt:lpstr>PowerPoint-presentasjon</vt:lpstr>
      <vt:lpstr>Folkehelsearbeid</vt:lpstr>
      <vt:lpstr>Samhandlingsreformen</vt:lpstr>
      <vt:lpstr>Ny nasjonal helseplan</vt:lpstr>
      <vt:lpstr>Nye tiltak i kommunehelsetenesta?</vt:lpstr>
      <vt:lpstr>Nytt lågterskeltilbod til kommunane</vt:lpstr>
      <vt:lpstr>Aktivitetshåndboken Fysisk aktivitet i førebygging og behandling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Bjørnsen</dc:creator>
  <cp:lastModifiedBy>DagBr</cp:lastModifiedBy>
  <cp:revision>35</cp:revision>
  <cp:lastPrinted>1601-01-01T00:00:00Z</cp:lastPrinted>
  <dcterms:created xsi:type="dcterms:W3CDTF">1601-01-01T00:00:00Z</dcterms:created>
  <dcterms:modified xsi:type="dcterms:W3CDTF">2012-01-21T17:19:15Z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