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08" r:id="rId2"/>
    <p:sldId id="409" r:id="rId3"/>
    <p:sldId id="365" r:id="rId4"/>
    <p:sldId id="370" r:id="rId5"/>
    <p:sldId id="352" r:id="rId6"/>
    <p:sldId id="360" r:id="rId7"/>
    <p:sldId id="410" r:id="rId8"/>
    <p:sldId id="406" r:id="rId9"/>
    <p:sldId id="407" r:id="rId10"/>
    <p:sldId id="403" r:id="rId11"/>
    <p:sldId id="381" r:id="rId12"/>
    <p:sldId id="383" r:id="rId13"/>
    <p:sldId id="384" r:id="rId14"/>
  </p:sldIdLst>
  <p:sldSz cx="9144000" cy="6858000" type="screen4x3"/>
  <p:notesSz cx="6810375" cy="9942513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DDDDDD"/>
    <a:srgbClr val="C0C0C0"/>
    <a:srgbClr val="0033CC"/>
    <a:srgbClr val="D9EB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84" autoAdjust="0"/>
    <p:restoredTop sz="91592" autoAdjust="0"/>
  </p:normalViewPr>
  <p:slideViewPr>
    <p:cSldViewPr>
      <p:cViewPr varScale="1">
        <p:scale>
          <a:sx n="101" d="100"/>
          <a:sy n="101" d="100"/>
        </p:scale>
        <p:origin x="198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FontTx/>
              <a:buNone/>
              <a:defRPr sz="1200"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25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FontTx/>
              <a:buNone/>
              <a:defRPr sz="1200">
                <a:cs typeface="+mn-cs"/>
              </a:defRPr>
            </a:lvl1pPr>
          </a:lstStyle>
          <a:p>
            <a:pPr>
              <a:defRPr/>
            </a:pPr>
            <a:fld id="{CC138710-9051-4889-ABAE-F509DDE5DFF1}" type="datetimeFigureOut">
              <a:rPr lang="nb-NO"/>
              <a:pPr>
                <a:defRPr/>
              </a:pPr>
              <a:t>17.09.2026</a:t>
            </a:fld>
            <a:endParaRPr lang="nb-NO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FontTx/>
              <a:buNone/>
              <a:defRPr sz="1200"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25" y="9444038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FontTx/>
              <a:buNone/>
              <a:defRPr sz="1200">
                <a:cs typeface="+mn-cs"/>
              </a:defRPr>
            </a:lvl1pPr>
          </a:lstStyle>
          <a:p>
            <a:pPr>
              <a:defRPr/>
            </a:pPr>
            <a:fld id="{CEED49C0-344E-41B9-9138-98F70CCB740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53390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spcBef>
                <a:spcPct val="0"/>
              </a:spcBef>
              <a:buFontTx/>
              <a:buNone/>
              <a:defRPr sz="1200"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7625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spcBef>
                <a:spcPct val="0"/>
              </a:spcBef>
              <a:buFontTx/>
              <a:buNone/>
              <a:defRPr sz="1200">
                <a:cs typeface="+mn-cs"/>
              </a:defRPr>
            </a:lvl1pPr>
          </a:lstStyle>
          <a:p>
            <a:pPr>
              <a:defRPr/>
            </a:pPr>
            <a:fld id="{BE2CBFCC-052D-4283-9632-165331479BCF}" type="datetimeFigureOut">
              <a:rPr lang="nb-NO"/>
              <a:pPr>
                <a:defRPr/>
              </a:pPr>
              <a:t>17.09.2026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70463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1038" y="4722813"/>
            <a:ext cx="5448300" cy="447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spcBef>
                <a:spcPct val="0"/>
              </a:spcBef>
              <a:buFontTx/>
              <a:buNone/>
              <a:defRPr sz="1200"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7625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spcBef>
                <a:spcPct val="0"/>
              </a:spcBef>
              <a:buFontTx/>
              <a:buNone/>
              <a:defRPr sz="1200">
                <a:cs typeface="+mn-cs"/>
              </a:defRPr>
            </a:lvl1pPr>
          </a:lstStyle>
          <a:p>
            <a:pPr>
              <a:defRPr/>
            </a:pPr>
            <a:fld id="{6F29C579-5B90-438A-B65C-50C3EFECE60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23163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 txBox="1">
            <a:spLocks noGrp="1" noChangeArrowheads="1"/>
          </p:cNvSpPr>
          <p:nvPr/>
        </p:nvSpPr>
        <p:spPr bwMode="auto">
          <a:xfrm>
            <a:off x="3857625" y="9444038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0CE1424-5862-4E29-B485-3B2FD2BD13CC}" type="slidenum">
              <a:rPr lang="nb-NO" sz="1200"/>
              <a:pPr algn="r"/>
              <a:t>2</a:t>
            </a:fld>
            <a:endParaRPr lang="nb-NO" sz="120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Plassholder for lysbil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Plassholder for nota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F175D-2A41-4990-B8A1-29150FE59834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13F3B-81EC-4C46-BFDB-06CB9D09DEE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4F4276-8758-4347-92AE-904DFE1B5B9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54FBE-5971-431F-8411-8B70681D311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17082-FA07-458C-B8F5-565820FC1F7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B023D-ECF0-47E0-A669-4D64E37849C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3855F-6EB5-410F-85CE-CFE8E5E8C73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B537B-7ECF-405A-9973-735C1A25E77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007B5-3651-4D64-B1A9-FC821695768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02D7F-37F7-44AD-9F8A-C2EB2ED9843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309B4-317F-48F5-8D20-C3CB465B777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9C596-B68F-49DE-BD90-80CD90CB10E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DB271-5211-4B40-8F14-D1D83C4CD11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FontTx/>
              <a:buNone/>
              <a:defRPr sz="1400"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FontTx/>
              <a:buNone/>
              <a:defRPr sz="1400"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FontTx/>
              <a:buNone/>
              <a:defRPr sz="1400">
                <a:cs typeface="+mn-cs"/>
              </a:defRPr>
            </a:lvl1pPr>
          </a:lstStyle>
          <a:p>
            <a:pPr>
              <a:defRPr/>
            </a:pPr>
            <a:fld id="{C3AFBEA9-A66B-4827-8D5F-43A46D1E1B3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tel 3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z="4000"/>
              <a:t>Folkehelseprofiler for kommunene og Kommunehelsa statistikkbank</a:t>
            </a:r>
          </a:p>
        </p:txBody>
      </p:sp>
      <p:sp>
        <p:nvSpPr>
          <p:cNvPr id="16386" name="Undertittel 4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>
              <a:buFontTx/>
              <a:buNone/>
            </a:pPr>
            <a:endParaRPr lang="nb-NO"/>
          </a:p>
          <a:p>
            <a:pPr marL="0" indent="0" algn="ctr">
              <a:buFontTx/>
              <a:buNone/>
            </a:pPr>
            <a:r>
              <a:rPr lang="nb-NO"/>
              <a:t>Nasjonalt folkehelseinstitutt</a:t>
            </a:r>
          </a:p>
          <a:p>
            <a:pPr marL="0" indent="0" algn="ctr">
              <a:buFontTx/>
              <a:buNone/>
            </a:pPr>
            <a:r>
              <a:rPr lang="nb-NO"/>
              <a:t>12.01.2012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2060575"/>
            <a:ext cx="8496300" cy="417671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nb-NO" sz="2400" u="sng"/>
          </a:p>
          <a:p>
            <a:pPr>
              <a:lnSpc>
                <a:spcPct val="80000"/>
              </a:lnSpc>
            </a:pPr>
            <a:r>
              <a:rPr lang="nb-NO" sz="2400" u="sng"/>
              <a:t>Kommunen og fylkeskommunen (§ 5 og 21)</a:t>
            </a:r>
            <a:r>
              <a:rPr lang="nb-NO" sz="2400"/>
              <a:t>: plikt til å ha oversikt over folkehelseutfordringer og til å gjøre noe med dem</a:t>
            </a:r>
          </a:p>
          <a:p>
            <a:pPr>
              <a:lnSpc>
                <a:spcPct val="80000"/>
              </a:lnSpc>
            </a:pPr>
            <a:endParaRPr lang="nb-NO" sz="2400"/>
          </a:p>
          <a:p>
            <a:pPr>
              <a:lnSpc>
                <a:spcPct val="80000"/>
              </a:lnSpc>
            </a:pPr>
            <a:r>
              <a:rPr lang="nb-NO" sz="2400" u="sng"/>
              <a:t>Nasjonalt folkehelseinstitutt (§ 25)</a:t>
            </a:r>
            <a:r>
              <a:rPr lang="nb-NO" sz="2400"/>
              <a:t>: plikt til å gjøre tilgjengelig opplysninger som grunnlag for kommunenes og fylkeskommunenes oversikter, og gi bistand, råd og veiledning.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nb-NO" sz="2400"/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nb-NO" sz="2400"/>
              <a:t>	</a:t>
            </a:r>
          </a:p>
        </p:txBody>
      </p:sp>
      <p:pic>
        <p:nvPicPr>
          <p:cNvPr id="17410" name="Picture 5" descr="Logo_farge_pos_CMYK_100m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188913"/>
            <a:ext cx="16573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466725" y="1052513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nb-NO" sz="4400" b="1">
                <a:solidFill>
                  <a:schemeClr val="tx2"/>
                </a:solidFill>
                <a:latin typeface="Calibri" pitchFamily="34" charset="0"/>
              </a:rPr>
              <a:t>Lov om folkehelsearbeid: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549275"/>
            <a:ext cx="6842125" cy="647700"/>
          </a:xfrm>
        </p:spPr>
        <p:txBody>
          <a:bodyPr/>
          <a:lstStyle/>
          <a:p>
            <a:pPr algn="l"/>
            <a:r>
              <a:rPr lang="nb-NO" sz="3200" b="1"/>
              <a:t>Folkehelseprofiler og statistikkbank:</a:t>
            </a:r>
          </a:p>
        </p:txBody>
      </p:sp>
      <p:sp>
        <p:nvSpPr>
          <p:cNvPr id="194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557338"/>
            <a:ext cx="7772400" cy="4967287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nb-NO" sz="2600"/>
          </a:p>
          <a:p>
            <a:pPr>
              <a:lnSpc>
                <a:spcPct val="90000"/>
              </a:lnSpc>
            </a:pPr>
            <a:r>
              <a:rPr lang="nb-NO" sz="2600"/>
              <a:t>Folkehelseprofiler</a:t>
            </a:r>
          </a:p>
          <a:p>
            <a:pPr>
              <a:lnSpc>
                <a:spcPct val="90000"/>
              </a:lnSpc>
            </a:pPr>
            <a:endParaRPr lang="nb-NO" sz="2600"/>
          </a:p>
          <a:p>
            <a:pPr>
              <a:lnSpc>
                <a:spcPct val="90000"/>
              </a:lnSpc>
            </a:pPr>
            <a:endParaRPr lang="nb-NO" sz="2600"/>
          </a:p>
          <a:p>
            <a:pPr>
              <a:lnSpc>
                <a:spcPct val="90000"/>
              </a:lnSpc>
            </a:pPr>
            <a:endParaRPr lang="nb-NO" sz="2600"/>
          </a:p>
          <a:p>
            <a:pPr>
              <a:lnSpc>
                <a:spcPct val="90000"/>
              </a:lnSpc>
            </a:pPr>
            <a:endParaRPr lang="nb-NO" sz="2600"/>
          </a:p>
          <a:p>
            <a:pPr>
              <a:lnSpc>
                <a:spcPct val="90000"/>
              </a:lnSpc>
            </a:pPr>
            <a:endParaRPr lang="nb-NO" sz="2600"/>
          </a:p>
          <a:p>
            <a:pPr>
              <a:lnSpc>
                <a:spcPct val="90000"/>
              </a:lnSpc>
            </a:pPr>
            <a:endParaRPr lang="nb-NO" sz="2600"/>
          </a:p>
          <a:p>
            <a:pPr>
              <a:lnSpc>
                <a:spcPct val="90000"/>
              </a:lnSpc>
            </a:pPr>
            <a:r>
              <a:rPr lang="nb-NO" sz="2600"/>
              <a:t>Statistikkbank</a:t>
            </a:r>
          </a:p>
          <a:p>
            <a:pPr>
              <a:lnSpc>
                <a:spcPct val="90000"/>
              </a:lnSpc>
            </a:pPr>
            <a:endParaRPr lang="nb-NO" sz="2600"/>
          </a:p>
          <a:p>
            <a:pPr>
              <a:lnSpc>
                <a:spcPct val="90000"/>
              </a:lnSpc>
            </a:pPr>
            <a:endParaRPr lang="nb-NO" sz="2600"/>
          </a:p>
          <a:p>
            <a:pPr>
              <a:lnSpc>
                <a:spcPct val="90000"/>
              </a:lnSpc>
            </a:pPr>
            <a:endParaRPr lang="nb-NO" sz="2600"/>
          </a:p>
          <a:p>
            <a:pPr>
              <a:lnSpc>
                <a:spcPct val="90000"/>
              </a:lnSpc>
              <a:buFontTx/>
              <a:buNone/>
            </a:pPr>
            <a:endParaRPr lang="nb-NO" sz="2600"/>
          </a:p>
        </p:txBody>
      </p:sp>
      <p:pic>
        <p:nvPicPr>
          <p:cNvPr id="19470" name="Picture 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388" y="4365625"/>
            <a:ext cx="1143000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1" name="Picture 20" descr="A7BFBDAB995497C233593ECFDD746F92217987691532113047205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4797425"/>
            <a:ext cx="1873250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2" name="Picture 22" descr="A7BFBDAB995497C233593ECFDD746F922182676078761877979609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75" y="4797425"/>
            <a:ext cx="1223963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3" name="Picture 5" descr="Logo_farge_pos_CMYK_100m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5825" y="188913"/>
            <a:ext cx="16573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79838" y="1773238"/>
            <a:ext cx="1520825" cy="223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9475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19925" y="1773238"/>
            <a:ext cx="1512888" cy="223996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graphicFrame>
        <p:nvGraphicFramePr>
          <p:cNvPr id="19467" name="Object 11"/>
          <p:cNvGraphicFramePr>
            <a:graphicFrameLocks noChangeAspect="1"/>
          </p:cNvGraphicFramePr>
          <p:nvPr/>
        </p:nvGraphicFramePr>
        <p:xfrm>
          <a:off x="5364163" y="1773238"/>
          <a:ext cx="1562100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8" imgW="5666994" imgH="8095869" progId="AcroExch.Document.7">
                  <p:embed/>
                </p:oleObj>
              </mc:Choice>
              <mc:Fallback>
                <p:oleObj name="Acrobat Document" r:id="rId8" imgW="5666994" imgH="8095869" progId="AcroExch.Document.7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1773238"/>
                        <a:ext cx="1562100" cy="22320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Plassholder for innhold 6"/>
          <p:cNvSpPr>
            <a:spLocks/>
          </p:cNvSpPr>
          <p:nvPr/>
        </p:nvSpPr>
        <p:spPr bwMode="auto">
          <a:xfrm>
            <a:off x="5292725" y="1196975"/>
            <a:ext cx="3033713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nb-NO" sz="2000">
                <a:latin typeface="Calibri" pitchFamily="34" charset="0"/>
              </a:rPr>
              <a:t>Første side: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nb-NO" sz="2000">
                <a:latin typeface="Calibri" pitchFamily="34" charset="0"/>
              </a:rPr>
              <a:t>Hovedtrekk ved folkehelsen i den enkelte kommune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nb-NO" sz="20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rPr>
              <a:t>Midtsidene: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nb-NO" sz="20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rPr>
              <a:t>Utvalgte tema med kommunespesifikke  figurer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nb-NO" sz="20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rPr>
              <a:t>Siste side: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nb-NO" sz="20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rPr>
              <a:t>Utvalgte indikatorer med data på kommune, fylke og landsnivå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nb-NO" sz="2000"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rgbClr val="FFFFFF"/>
                  </a:outerShdw>
                </a:cont>
                <a:cont type="tree" name="">
                  <a:effect ref="fillLine"/>
                  <a:outerShdw dist="38100" dir="2700000" algn="tl">
                    <a:srgbClr val="999999"/>
                  </a:outerShdw>
                </a:cont>
                <a:effect ref="fillLine"/>
              </a:effectDag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nb-NO" sz="200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nb-NO" sz="2000">
              <a:latin typeface="Calibri" pitchFamily="34" charset="0"/>
            </a:endParaRPr>
          </a:p>
        </p:txBody>
      </p:sp>
      <p:sp>
        <p:nvSpPr>
          <p:cNvPr id="20482" name="TekstSylinder 8"/>
          <p:cNvSpPr txBox="1">
            <a:spLocks noChangeArrowheads="1"/>
          </p:cNvSpPr>
          <p:nvPr/>
        </p:nvSpPr>
        <p:spPr bwMode="auto">
          <a:xfrm>
            <a:off x="2357438" y="1285875"/>
            <a:ext cx="1928812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b-NO" sz="1600"/>
          </a:p>
          <a:p>
            <a:endParaRPr lang="nb-NO" sz="1600"/>
          </a:p>
          <a:p>
            <a:endParaRPr lang="nb-NO" sz="1600"/>
          </a:p>
          <a:p>
            <a:endParaRPr lang="nb-NO" sz="1600"/>
          </a:p>
          <a:p>
            <a:endParaRPr lang="nb-NO" sz="1600"/>
          </a:p>
          <a:p>
            <a:endParaRPr lang="nb-NO" sz="1600"/>
          </a:p>
          <a:p>
            <a:endParaRPr lang="nb-NO" sz="1600"/>
          </a:p>
          <a:p>
            <a:endParaRPr lang="nb-NO" sz="1600"/>
          </a:p>
          <a:p>
            <a:endParaRPr lang="nb-NO" sz="1600"/>
          </a:p>
          <a:p>
            <a:endParaRPr lang="nb-NO" sz="1600"/>
          </a:p>
          <a:p>
            <a:endParaRPr lang="nb-NO" sz="1600"/>
          </a:p>
          <a:p>
            <a:endParaRPr lang="nb-NO" sz="1600"/>
          </a:p>
          <a:p>
            <a:endParaRPr lang="nb-NO" sz="1600"/>
          </a:p>
          <a:p>
            <a:endParaRPr lang="nb-NO" sz="1600"/>
          </a:p>
          <a:p>
            <a:endParaRPr lang="nb-NO" sz="1600"/>
          </a:p>
          <a:p>
            <a:endParaRPr lang="nb-NO" sz="1600"/>
          </a:p>
          <a:p>
            <a:endParaRPr lang="nb-NO" sz="1600"/>
          </a:p>
          <a:p>
            <a:endParaRPr lang="nb-NO" sz="1600"/>
          </a:p>
        </p:txBody>
      </p:sp>
      <p:sp>
        <p:nvSpPr>
          <p:cNvPr id="20483" name="TekstSylinder 9"/>
          <p:cNvSpPr txBox="1">
            <a:spLocks noChangeArrowheads="1"/>
          </p:cNvSpPr>
          <p:nvPr/>
        </p:nvSpPr>
        <p:spPr bwMode="auto">
          <a:xfrm>
            <a:off x="2571750" y="2428875"/>
            <a:ext cx="357188" cy="153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b-NO" sz="40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857250"/>
            <a:ext cx="3890963" cy="571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5" name="Picture 5" descr="Logo_farge_pos_CMYK_100m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188913"/>
            <a:ext cx="16573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Plassholder for innhold 6"/>
          <p:cNvSpPr>
            <a:spLocks/>
          </p:cNvSpPr>
          <p:nvPr/>
        </p:nvSpPr>
        <p:spPr bwMode="auto">
          <a:xfrm>
            <a:off x="5724525" y="981075"/>
            <a:ext cx="3033713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nb-NO" sz="20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rPr>
              <a:t>Første side: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nb-NO" sz="20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rPr>
              <a:t>Hovedtrekk ved folkehelsen i den enkelte kommune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nb-NO" sz="2000">
                <a:latin typeface="Calibri" pitchFamily="34" charset="0"/>
              </a:rPr>
              <a:t>Midtsidene: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nb-NO" sz="2000">
                <a:latin typeface="Calibri" pitchFamily="34" charset="0"/>
              </a:rPr>
              <a:t>Utvalgte tema med kommunespesifikke figurer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nb-NO" sz="20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rPr>
              <a:t>Siste side: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nb-NO" sz="20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rPr>
              <a:t>Utvalgte indikatorer med data på kommune, fylke og landsnivå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nb-NO" sz="2000"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rgbClr val="FFFFFF"/>
                  </a:outerShdw>
                </a:cont>
                <a:cont type="tree" name="">
                  <a:effect ref="fillLine"/>
                  <a:outerShdw dist="38100" dir="2700000" algn="tl">
                    <a:srgbClr val="999999"/>
                  </a:outerShdw>
                </a:cont>
                <a:effect ref="fillLine"/>
              </a:effectDag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nb-NO" sz="200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nb-NO" sz="2000">
              <a:latin typeface="Calibri" pitchFamily="34" charset="0"/>
            </a:endParaRPr>
          </a:p>
        </p:txBody>
      </p:sp>
      <p:pic>
        <p:nvPicPr>
          <p:cNvPr id="21506" name="Picture 5" descr="Logo_farge_pos_CMYK_100m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188913"/>
            <a:ext cx="16573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620713"/>
            <a:ext cx="3948112" cy="561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Plassholder for innhold 6"/>
          <p:cNvSpPr>
            <a:spLocks/>
          </p:cNvSpPr>
          <p:nvPr/>
        </p:nvSpPr>
        <p:spPr bwMode="auto">
          <a:xfrm>
            <a:off x="5724525" y="1268413"/>
            <a:ext cx="3033713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nb-NO" sz="20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rPr>
              <a:t>Første side: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nb-NO" sz="20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rPr>
              <a:t>Hovedtrekk ved folkehelsen i den enkelte kommune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nb-NO" sz="20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rPr>
              <a:t>Midtsidene: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nb-NO" sz="200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Calibri" pitchFamily="34" charset="0"/>
              </a:rPr>
              <a:t>Utvalgte tema med kommunespesifikke figurer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nb-NO" sz="2000">
                <a:latin typeface="Calibri" pitchFamily="34" charset="0"/>
              </a:rPr>
              <a:t>Siste side: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nb-NO" sz="2000">
                <a:latin typeface="Calibri" pitchFamily="34" charset="0"/>
              </a:rPr>
              <a:t>Utvalgte indikatorer med data på kommune, fylke og landsnivå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nb-NO" sz="2000">
                <a:latin typeface="Calibri" pitchFamily="34" charset="0"/>
              </a:rPr>
              <a:t>Folkehelsebarometer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nb-NO" sz="2000"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rgbClr val="FFFFFF"/>
                  </a:outerShdw>
                </a:cont>
                <a:cont type="tree" name="">
                  <a:effect ref="fillLine"/>
                  <a:outerShdw dist="38100" dir="2700000" algn="tl">
                    <a:srgbClr val="999999"/>
                  </a:outerShdw>
                </a:cont>
                <a:effect ref="fillLine"/>
              </a:effectDag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nb-NO" sz="200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nb-NO" sz="2000">
              <a:latin typeface="Calibri" pitchFamily="34" charset="0"/>
            </a:endParaRPr>
          </a:p>
        </p:txBody>
      </p:sp>
      <p:pic>
        <p:nvPicPr>
          <p:cNvPr id="22530" name="Picture 5" descr="Logo_farge_pos_CMYK_100m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188913"/>
            <a:ext cx="16573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6"/>
          <p:cNvPicPr>
            <a:picLocks noChangeAspect="1" noChangeArrowheads="1"/>
          </p:cNvPicPr>
          <p:nvPr/>
        </p:nvPicPr>
        <p:blipFill>
          <a:blip r:embed="rId3"/>
          <a:srcRect l="1688"/>
          <a:stretch>
            <a:fillRect/>
          </a:stretch>
        </p:blipFill>
        <p:spPr bwMode="auto">
          <a:xfrm>
            <a:off x="684213" y="638175"/>
            <a:ext cx="40322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b-NO"/>
              <a:t>Folkehelsebarometer</a:t>
            </a:r>
          </a:p>
        </p:txBody>
      </p:sp>
      <p:pic>
        <p:nvPicPr>
          <p:cNvPr id="23554" name="Picture 5" descr="Logo_farge_pos_CMYK_100m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188913"/>
            <a:ext cx="16573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985963" y="1600200"/>
            <a:ext cx="5172075" cy="4525963"/>
          </a:xfrm>
          <a:ln>
            <a:solidFill>
              <a:schemeClr val="tx1"/>
            </a:solidFill>
          </a:ln>
        </p:spPr>
      </p:pic>
      <p:pic>
        <p:nvPicPr>
          <p:cNvPr id="23556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2276475"/>
            <a:ext cx="8893175" cy="2117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/>
              <a:t>Nyhetsbrev til folkehelseprofilen:</a:t>
            </a:r>
          </a:p>
        </p:txBody>
      </p:sp>
      <p:pic>
        <p:nvPicPr>
          <p:cNvPr id="2457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1628775"/>
            <a:ext cx="3284537" cy="4525963"/>
          </a:xfrm>
        </p:spPr>
      </p:pic>
      <p:pic>
        <p:nvPicPr>
          <p:cNvPr id="24579" name="Picture 5" descr="Logo_farge_pos_CMYK_100m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188913"/>
            <a:ext cx="16573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4932363" y="2276475"/>
            <a:ext cx="3656012" cy="1581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nb-NO" sz="1400"/>
              <a:t>Utfyllende opplysninger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1400"/>
              <a:t>Definisjoner og forklaringer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1400"/>
              <a:t>Ord og uttrykk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nb-NO" sz="1400"/>
              <a:t>Henvisning til annen litteratur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nb-NO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773238"/>
            <a:ext cx="7632700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sz="3600"/>
              <a:t>Annen veiledning og hjelp på nettsidene</a:t>
            </a:r>
          </a:p>
        </p:txBody>
      </p:sp>
      <p:pic>
        <p:nvPicPr>
          <p:cNvPr id="25603" name="Picture 5" descr="Logo_farge_pos_CMYK_100m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188913"/>
            <a:ext cx="16573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 Box 6"/>
          <p:cNvSpPr txBox="1">
            <a:spLocks noChangeArrowheads="1"/>
          </p:cNvSpPr>
          <p:nvPr/>
        </p:nvSpPr>
        <p:spPr bwMode="auto">
          <a:xfrm>
            <a:off x="107950" y="3429000"/>
            <a:ext cx="1582738" cy="3143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400"/>
              <a:t>Spørsmål og svar</a:t>
            </a:r>
          </a:p>
        </p:txBody>
      </p:sp>
      <p:sp>
        <p:nvSpPr>
          <p:cNvPr id="25605" name="Text Box 7"/>
          <p:cNvSpPr txBox="1">
            <a:spLocks noChangeArrowheads="1"/>
          </p:cNvSpPr>
          <p:nvPr/>
        </p:nvSpPr>
        <p:spPr bwMode="auto">
          <a:xfrm>
            <a:off x="107950" y="4149725"/>
            <a:ext cx="2636838" cy="3143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400"/>
              <a:t>Utfyllende barometerveiledning</a:t>
            </a:r>
          </a:p>
        </p:txBody>
      </p:sp>
      <p:sp>
        <p:nvSpPr>
          <p:cNvPr id="25606" name="Line 10"/>
          <p:cNvSpPr>
            <a:spLocks noChangeShapeType="1"/>
          </p:cNvSpPr>
          <p:nvPr/>
        </p:nvSpPr>
        <p:spPr bwMode="auto">
          <a:xfrm>
            <a:off x="1692275" y="3500438"/>
            <a:ext cx="10795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5607" name="Line 11"/>
          <p:cNvSpPr>
            <a:spLocks noChangeShapeType="1"/>
          </p:cNvSpPr>
          <p:nvPr/>
        </p:nvSpPr>
        <p:spPr bwMode="auto">
          <a:xfrm flipV="1">
            <a:off x="1763713" y="3860800"/>
            <a:ext cx="1008062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549275"/>
            <a:ext cx="6842125" cy="647700"/>
          </a:xfrm>
        </p:spPr>
        <p:txBody>
          <a:bodyPr/>
          <a:lstStyle/>
          <a:p>
            <a:pPr algn="l"/>
            <a:r>
              <a:rPr lang="nb-NO" sz="3200" b="1"/>
              <a:t>Folkehelseprofiler og statistikkbank:</a:t>
            </a:r>
          </a:p>
        </p:txBody>
      </p:sp>
      <p:sp>
        <p:nvSpPr>
          <p:cNvPr id="194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557338"/>
            <a:ext cx="7772400" cy="4967287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endParaRPr lang="nb-NO" sz="2600" dirty="0"/>
          </a:p>
          <a:p>
            <a:pPr>
              <a:lnSpc>
                <a:spcPct val="90000"/>
              </a:lnSpc>
              <a:defRPr/>
            </a:pPr>
            <a:r>
              <a:rPr lang="nb-NO" sz="2600" dirty="0">
                <a:solidFill>
                  <a:schemeClr val="bg1">
                    <a:lumMod val="75000"/>
                  </a:schemeClr>
                </a:solidFill>
              </a:rPr>
              <a:t>Folkehelseprofiler</a:t>
            </a:r>
          </a:p>
          <a:p>
            <a:pPr>
              <a:lnSpc>
                <a:spcPct val="90000"/>
              </a:lnSpc>
              <a:defRPr/>
            </a:pPr>
            <a:endParaRPr lang="nb-NO" sz="2600" dirty="0"/>
          </a:p>
          <a:p>
            <a:pPr>
              <a:lnSpc>
                <a:spcPct val="90000"/>
              </a:lnSpc>
              <a:defRPr/>
            </a:pPr>
            <a:endParaRPr lang="nb-NO" sz="2600" dirty="0"/>
          </a:p>
          <a:p>
            <a:pPr>
              <a:lnSpc>
                <a:spcPct val="90000"/>
              </a:lnSpc>
              <a:defRPr/>
            </a:pPr>
            <a:endParaRPr lang="nb-NO" sz="2600" dirty="0"/>
          </a:p>
          <a:p>
            <a:pPr>
              <a:lnSpc>
                <a:spcPct val="90000"/>
              </a:lnSpc>
              <a:defRPr/>
            </a:pPr>
            <a:endParaRPr lang="nb-NO" sz="2600" dirty="0"/>
          </a:p>
          <a:p>
            <a:pPr>
              <a:lnSpc>
                <a:spcPct val="90000"/>
              </a:lnSpc>
              <a:defRPr/>
            </a:pPr>
            <a:endParaRPr lang="nb-NO" sz="2600" dirty="0"/>
          </a:p>
          <a:p>
            <a:pPr>
              <a:lnSpc>
                <a:spcPct val="90000"/>
              </a:lnSpc>
              <a:defRPr/>
            </a:pPr>
            <a:endParaRPr lang="nb-NO" sz="2600" dirty="0"/>
          </a:p>
          <a:p>
            <a:pPr>
              <a:lnSpc>
                <a:spcPct val="90000"/>
              </a:lnSpc>
              <a:defRPr/>
            </a:pPr>
            <a:r>
              <a:rPr lang="nb-NO" sz="2600" dirty="0"/>
              <a:t>Statistikkbank</a:t>
            </a:r>
          </a:p>
          <a:p>
            <a:pPr>
              <a:lnSpc>
                <a:spcPct val="90000"/>
              </a:lnSpc>
              <a:defRPr/>
            </a:pPr>
            <a:endParaRPr lang="nb-NO" sz="2600" dirty="0"/>
          </a:p>
          <a:p>
            <a:pPr>
              <a:lnSpc>
                <a:spcPct val="90000"/>
              </a:lnSpc>
              <a:defRPr/>
            </a:pPr>
            <a:endParaRPr lang="nb-NO" sz="2600" dirty="0"/>
          </a:p>
          <a:p>
            <a:pPr>
              <a:lnSpc>
                <a:spcPct val="90000"/>
              </a:lnSpc>
              <a:defRPr/>
            </a:pPr>
            <a:endParaRPr lang="nb-NO" sz="2600" dirty="0"/>
          </a:p>
          <a:p>
            <a:pPr>
              <a:lnSpc>
                <a:spcPct val="90000"/>
              </a:lnSpc>
              <a:buFontTx/>
              <a:buNone/>
              <a:defRPr/>
            </a:pPr>
            <a:endParaRPr lang="nb-NO" sz="2600" dirty="0"/>
          </a:p>
        </p:txBody>
      </p:sp>
      <p:pic>
        <p:nvPicPr>
          <p:cNvPr id="58373" name="Picture 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388" y="4365625"/>
            <a:ext cx="1143000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4" name="Picture 20" descr="A7BFBDAB995497C233593ECFDD746F92217987691532113047205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4797425"/>
            <a:ext cx="1873250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5" name="Picture 22" descr="A7BFBDAB995497C233593ECFDD746F922182676078761877979609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75" y="4797425"/>
            <a:ext cx="1223963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6" name="Picture 5" descr="Logo_farge_pos_CMYK_100m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5825" y="188913"/>
            <a:ext cx="16573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7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79838" y="1773238"/>
            <a:ext cx="1520825" cy="223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8378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19925" y="1773238"/>
            <a:ext cx="1512888" cy="223996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graphicFrame>
        <p:nvGraphicFramePr>
          <p:cNvPr id="58370" name="Object 2"/>
          <p:cNvGraphicFramePr>
            <a:graphicFrameLocks noChangeAspect="1"/>
          </p:cNvGraphicFramePr>
          <p:nvPr/>
        </p:nvGraphicFramePr>
        <p:xfrm>
          <a:off x="5364163" y="1773238"/>
          <a:ext cx="1562100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8" imgW="5666994" imgH="8095869" progId="AcroExch.Document.7">
                  <p:embed/>
                </p:oleObj>
              </mc:Choice>
              <mc:Fallback>
                <p:oleObj name="Acrobat Document" r:id="rId8" imgW="5666994" imgH="8095869" progId="AcroExch.Document.7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1773238"/>
                        <a:ext cx="1562100" cy="22320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ext Box 8"/>
          <p:cNvSpPr txBox="1">
            <a:spLocks noChangeArrowheads="1"/>
          </p:cNvSpPr>
          <p:nvPr/>
        </p:nvSpPr>
        <p:spPr bwMode="auto">
          <a:xfrm>
            <a:off x="250825" y="4868863"/>
            <a:ext cx="1152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 sz="1600"/>
          </a:p>
        </p:txBody>
      </p:sp>
      <p:sp>
        <p:nvSpPr>
          <p:cNvPr id="59394" name="Tittel 3"/>
          <p:cNvSpPr txBox="1">
            <a:spLocks/>
          </p:cNvSpPr>
          <p:nvPr/>
        </p:nvSpPr>
        <p:spPr bwMode="auto">
          <a:xfrm>
            <a:off x="250825" y="404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nb-NO" sz="4000" b="1">
                <a:solidFill>
                  <a:schemeClr val="tx2"/>
                </a:solidFill>
                <a:latin typeface="Calibri" pitchFamily="34" charset="0"/>
              </a:rPr>
              <a:t>Kommunehelsa statistikkbank</a:t>
            </a:r>
            <a:endParaRPr lang="nb-NO" sz="400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59395" name="Picture 5" descr="Logo_farge_pos_CMYK_100m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188913"/>
            <a:ext cx="16573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b="2225"/>
          <a:stretch>
            <a:fillRect/>
          </a:stretch>
        </p:blipFill>
        <p:spPr>
          <a:xfrm>
            <a:off x="179388" y="1341438"/>
            <a:ext cx="7542212" cy="4608512"/>
          </a:xfrm>
        </p:spPr>
      </p:pic>
      <p:sp>
        <p:nvSpPr>
          <p:cNvPr id="59397" name="TekstSylinder 7"/>
          <p:cNvSpPr txBox="1">
            <a:spLocks noChangeArrowheads="1"/>
          </p:cNvSpPr>
          <p:nvPr/>
        </p:nvSpPr>
        <p:spPr bwMode="auto">
          <a:xfrm>
            <a:off x="6084888" y="2636838"/>
            <a:ext cx="2808287" cy="224631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400"/>
              <a:t>Indikatorer på kommunenivå</a:t>
            </a:r>
          </a:p>
          <a:p>
            <a:endParaRPr lang="nb-NO" sz="1400"/>
          </a:p>
          <a:p>
            <a:r>
              <a:rPr lang="nb-NO" sz="1400"/>
              <a:t>Kan lage tabeller og figurer selv</a:t>
            </a:r>
          </a:p>
          <a:p>
            <a:endParaRPr lang="nb-NO" sz="1400"/>
          </a:p>
          <a:p>
            <a:r>
              <a:rPr lang="nb-NO" sz="1400"/>
              <a:t>Sammenligne kommuner og fylker med landet</a:t>
            </a:r>
          </a:p>
          <a:p>
            <a:endParaRPr lang="nb-NO" sz="1400"/>
          </a:p>
          <a:p>
            <a:r>
              <a:rPr lang="nb-NO" sz="1400"/>
              <a:t>Metadata – ”data om dataene</a:t>
            </a:r>
          </a:p>
          <a:p>
            <a:endParaRPr lang="nb-NO" sz="1400"/>
          </a:p>
          <a:p>
            <a:r>
              <a:rPr lang="nb-NO" sz="1400"/>
              <a:t>(http://khs.fhi.no)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nb-NO" sz="3600">
                <a:solidFill>
                  <a:schemeClr val="tx1"/>
                </a:solidFill>
              </a:rPr>
              <a:t>Datakilder 2012:</a:t>
            </a:r>
          </a:p>
        </p:txBody>
      </p:sp>
      <p:sp>
        <p:nvSpPr>
          <p:cNvPr id="61442" name="Plassholder for innhold 7"/>
          <p:cNvSpPr>
            <a:spLocks noGrp="1"/>
          </p:cNvSpPr>
          <p:nvPr>
            <p:ph idx="4294967295"/>
          </p:nvPr>
        </p:nvSpPr>
        <p:spPr>
          <a:xfrm>
            <a:off x="250825" y="1196975"/>
            <a:ext cx="8435975" cy="49974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b-NO" sz="2000"/>
              <a:t>Dødsårsaksregisteret</a:t>
            </a:r>
          </a:p>
          <a:p>
            <a:pPr eaLnBrk="1" hangingPunct="1">
              <a:lnSpc>
                <a:spcPct val="80000"/>
              </a:lnSpc>
            </a:pPr>
            <a:r>
              <a:rPr lang="nb-NO" sz="2000"/>
              <a:t>Medisinsk fødselsregister</a:t>
            </a:r>
          </a:p>
          <a:p>
            <a:pPr eaLnBrk="1" hangingPunct="1">
              <a:lnSpc>
                <a:spcPct val="80000"/>
              </a:lnSpc>
            </a:pPr>
            <a:r>
              <a:rPr lang="nb-NO" sz="2000"/>
              <a:t>Reseptregisteret</a:t>
            </a:r>
          </a:p>
          <a:p>
            <a:pPr eaLnBrk="1" hangingPunct="1">
              <a:lnSpc>
                <a:spcPct val="80000"/>
              </a:lnSpc>
            </a:pPr>
            <a:r>
              <a:rPr lang="nb-NO" sz="2000"/>
              <a:t>Nasjonalt vaksinasjonsregister</a:t>
            </a:r>
          </a:p>
          <a:p>
            <a:pPr eaLnBrk="1" hangingPunct="1">
              <a:lnSpc>
                <a:spcPct val="80000"/>
              </a:lnSpc>
            </a:pPr>
            <a:r>
              <a:rPr lang="nb-NO" sz="2000"/>
              <a:t>Vannverksregisteret</a:t>
            </a:r>
          </a:p>
          <a:p>
            <a:pPr eaLnBrk="1" hangingPunct="1">
              <a:lnSpc>
                <a:spcPct val="80000"/>
              </a:lnSpc>
            </a:pPr>
            <a:r>
              <a:rPr lang="nb-NO" sz="2000"/>
              <a:t>Statistisk sentralbyrå</a:t>
            </a:r>
          </a:p>
          <a:p>
            <a:pPr eaLnBrk="1" hangingPunct="1">
              <a:lnSpc>
                <a:spcPct val="80000"/>
              </a:lnSpc>
            </a:pPr>
            <a:r>
              <a:rPr lang="nb-NO" sz="2000"/>
              <a:t>Norsk pasientregister</a:t>
            </a:r>
          </a:p>
          <a:p>
            <a:pPr eaLnBrk="1" hangingPunct="1">
              <a:lnSpc>
                <a:spcPct val="80000"/>
              </a:lnSpc>
            </a:pPr>
            <a:r>
              <a:rPr lang="nb-NO" sz="2000"/>
              <a:t>Arbeids og velferdsetaten</a:t>
            </a:r>
          </a:p>
          <a:p>
            <a:pPr eaLnBrk="1" hangingPunct="1">
              <a:lnSpc>
                <a:spcPct val="80000"/>
              </a:lnSpc>
            </a:pPr>
            <a:r>
              <a:rPr lang="nb-NO" sz="2000"/>
              <a:t>Utdanningsdirektoratet </a:t>
            </a:r>
          </a:p>
        </p:txBody>
      </p:sp>
      <p:pic>
        <p:nvPicPr>
          <p:cNvPr id="61443" name="Picture 5" descr="Logo_farge_pos_CMYK_100m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188913"/>
            <a:ext cx="16573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4" name="Plassholder for innhold 7"/>
          <p:cNvSpPr>
            <a:spLocks/>
          </p:cNvSpPr>
          <p:nvPr/>
        </p:nvSpPr>
        <p:spPr bwMode="auto">
          <a:xfrm>
            <a:off x="250825" y="4221163"/>
            <a:ext cx="843597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nb-NO" sz="3600">
                <a:latin typeface="Calibri" pitchFamily="34" charset="0"/>
              </a:rPr>
              <a:t>Datakilder framover: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nb-NO" sz="2000">
                <a:latin typeface="Calibri" pitchFamily="34" charset="0"/>
              </a:rPr>
              <a:t>Kreftregisteret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nb-NO" sz="2000">
                <a:latin typeface="Calibri" pitchFamily="34" charset="0"/>
              </a:rPr>
              <a:t>Norsk institutt for luftforskning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nb-NO" sz="2000">
                <a:latin typeface="Calibri" pitchFamily="34" charset="0"/>
              </a:rPr>
              <a:t>KUHR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nb-NO" sz="2000">
                <a:latin typeface="Calibri" pitchFamily="34" charset="0"/>
              </a:rPr>
              <a:t>Kobling av registre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nb-NO" sz="2000">
                <a:latin typeface="Calibri" pitchFamily="34" charset="0"/>
              </a:rPr>
              <a:t>Fylkeshelseundersøkelser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74" name="Picture 10"/>
          <p:cNvPicPr>
            <a:picLocks noChangeAspect="1" noChangeArrowheads="1"/>
          </p:cNvPicPr>
          <p:nvPr/>
        </p:nvPicPr>
        <p:blipFill>
          <a:blip r:embed="rId2"/>
          <a:srcRect l="15750" r="15750" b="3149"/>
          <a:stretch>
            <a:fillRect/>
          </a:stretch>
        </p:blipFill>
        <p:spPr bwMode="auto">
          <a:xfrm>
            <a:off x="4859338" y="2708275"/>
            <a:ext cx="3609975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73" name="Picture 9"/>
          <p:cNvPicPr>
            <a:picLocks noChangeAspect="1" noChangeArrowheads="1"/>
          </p:cNvPicPr>
          <p:nvPr/>
        </p:nvPicPr>
        <p:blipFill>
          <a:blip r:embed="rId3"/>
          <a:srcRect l="15750" r="15750" b="3149"/>
          <a:stretch>
            <a:fillRect/>
          </a:stretch>
        </p:blipFill>
        <p:spPr bwMode="auto">
          <a:xfrm>
            <a:off x="755650" y="1341438"/>
            <a:ext cx="4032250" cy="356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2465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www.fhi.no/kommunehelsa</a:t>
            </a:r>
          </a:p>
        </p:txBody>
      </p:sp>
      <p:pic>
        <p:nvPicPr>
          <p:cNvPr id="62467" name="Picture 5" descr="Logo_farge_pos_CMYK_100m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5825" y="188913"/>
            <a:ext cx="16573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8" name="TekstSylinder 5"/>
          <p:cNvSpPr txBox="1">
            <a:spLocks noChangeArrowheads="1"/>
          </p:cNvSpPr>
          <p:nvPr/>
        </p:nvSpPr>
        <p:spPr bwMode="auto">
          <a:xfrm>
            <a:off x="684213" y="5157788"/>
            <a:ext cx="799147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2400"/>
              <a:t>Følg med på:</a:t>
            </a:r>
          </a:p>
          <a:p>
            <a:pPr>
              <a:buFontTx/>
              <a:buChar char="•"/>
            </a:pPr>
            <a:r>
              <a:rPr lang="nb-NO" sz="2400"/>
              <a:t>Nyheter</a:t>
            </a:r>
          </a:p>
          <a:p>
            <a:pPr>
              <a:buFontTx/>
              <a:buChar char="•"/>
            </a:pPr>
            <a:r>
              <a:rPr lang="nb-NO" sz="2400"/>
              <a:t>Oppdateringer</a:t>
            </a:r>
          </a:p>
          <a:p>
            <a:r>
              <a:rPr lang="nb-NO"/>
              <a:t>					E-post: kommunehelsa@fhi.no</a:t>
            </a:r>
          </a:p>
        </p:txBody>
      </p:sp>
      <p:sp>
        <p:nvSpPr>
          <p:cNvPr id="62470" name="TekstSylinder 5"/>
          <p:cNvSpPr txBox="1">
            <a:spLocks noChangeArrowheads="1"/>
          </p:cNvSpPr>
          <p:nvPr/>
        </p:nvSpPr>
        <p:spPr bwMode="auto">
          <a:xfrm>
            <a:off x="5219700" y="1844675"/>
            <a:ext cx="3095625" cy="3460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600"/>
              <a:t>Mulig å abonnere på nettsiden</a:t>
            </a:r>
          </a:p>
        </p:txBody>
      </p:sp>
      <p:sp>
        <p:nvSpPr>
          <p:cNvPr id="62471" name="Line 8"/>
          <p:cNvSpPr>
            <a:spLocks noChangeShapeType="1"/>
          </p:cNvSpPr>
          <p:nvPr/>
        </p:nvSpPr>
        <p:spPr bwMode="auto">
          <a:xfrm flipH="1">
            <a:off x="4427538" y="1989138"/>
            <a:ext cx="792162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4161</TotalTime>
  <Words>290</Words>
  <Application>Microsoft Office PowerPoint</Application>
  <PresentationFormat>Skjermfremvisning (4:3)</PresentationFormat>
  <Paragraphs>116</Paragraphs>
  <Slides>13</Slides>
  <Notes>2</Notes>
  <HiddenSlides>0</HiddenSlides>
  <MMClips>0</MMClips>
  <ScaleCrop>false</ScaleCrop>
  <HeadingPairs>
    <vt:vector size="8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Standard utforming</vt:lpstr>
      <vt:lpstr>Acrobat Document</vt:lpstr>
      <vt:lpstr>Folkehelseprofiler for kommunene og Kommunehelsa statistikkbank</vt:lpstr>
      <vt:lpstr>PowerPoint-presentasjon</vt:lpstr>
      <vt:lpstr>Folkehelseprofiler og statistikkbank:</vt:lpstr>
      <vt:lpstr>PowerPoint-presentasjon</vt:lpstr>
      <vt:lpstr>PowerPoint-presentasjon</vt:lpstr>
      <vt:lpstr>PowerPoint-presentasjon</vt:lpstr>
      <vt:lpstr>Folkehelsebarometer</vt:lpstr>
      <vt:lpstr>Nyhetsbrev til folkehelseprofilen:</vt:lpstr>
      <vt:lpstr>Annen veiledning og hjelp på nettsidene</vt:lpstr>
      <vt:lpstr>Folkehelseprofiler og statistikkbank:</vt:lpstr>
      <vt:lpstr>PowerPoint-presentasjon</vt:lpstr>
      <vt:lpstr>Datakilder 2012:</vt:lpstr>
      <vt:lpstr>www.fhi.no/kommunehelsa</vt:lpstr>
    </vt:vector>
  </TitlesOfParts>
  <Company>Nasjonalt folkehelseinstitutt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Therese Øgaard</dc:creator>
  <cp:lastModifiedBy>Petter Doseth Eitrem</cp:lastModifiedBy>
  <cp:revision>242</cp:revision>
  <dcterms:created xsi:type="dcterms:W3CDTF">2011-05-02T13:10:07Z</dcterms:created>
  <dcterms:modified xsi:type="dcterms:W3CDTF">2026-09-17T07:34:32Z</dcterms:modified>
</cp:coreProperties>
</file>